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tags/tag6.xml" ContentType="application/vnd.openxmlformats-officedocument.presentationml.tags+xml"/>
  <Override PartName="/ppt/tags/tag8.xml" ContentType="application/vnd.openxmlformats-officedocument.presentationml.tag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tags/tag4.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ppt/diagrams/colors4.xml" ContentType="application/vnd.openxmlformats-officedocument.drawingml.diagramColors+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diagrams/colors2.xml" ContentType="application/vnd.openxmlformats-officedocument.drawingml.diagramColors+xml"/>
  <Override PartName="/ppt/tags/tag7.xml" ContentType="application/vnd.openxmlformats-officedocument.presentationml.tags+xml"/>
  <Default Extension="png" ContentType="image/png"/>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quickStyle3.xml" ContentType="application/vnd.openxmlformats-officedocument.drawingml.diagramStyle+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tags/tag3.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76" r:id="rId1"/>
  </p:sldMasterIdLst>
  <p:sldIdLst>
    <p:sldId id="256" r:id="rId2"/>
    <p:sldId id="257" r:id="rId3"/>
    <p:sldId id="259" r:id="rId4"/>
    <p:sldId id="260" r:id="rId5"/>
    <p:sldId id="262" r:id="rId6"/>
    <p:sldId id="263" r:id="rId7"/>
    <p:sldId id="264" r:id="rId8"/>
    <p:sldId id="265" r:id="rId9"/>
    <p:sldId id="266" r:id="rId10"/>
    <p:sldId id="267" r:id="rId11"/>
    <p:sldId id="269" r:id="rId12"/>
    <p:sldId id="270" r:id="rId13"/>
    <p:sldId id="271" r:id="rId14"/>
    <p:sldId id="272" r:id="rId15"/>
    <p:sldId id="274" r:id="rId16"/>
    <p:sldId id="275" r:id="rId17"/>
  </p:sldIdLst>
  <p:sldSz cx="9144000" cy="6858000" type="screen4x3"/>
  <p:notesSz cx="6858000" cy="9144000"/>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7" d="100"/>
          <a:sy n="67" d="100"/>
        </p:scale>
        <p:origin x="-624"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4EB51C8-96A0-44F5-BAF9-78067D8FC549}" type="doc">
      <dgm:prSet loTypeId="urn:microsoft.com/office/officeart/2005/8/layout/hierarchy4" loCatId="hierarchy" qsTypeId="urn:microsoft.com/office/officeart/2005/8/quickstyle/simple1" qsCatId="simple" csTypeId="urn:microsoft.com/office/officeart/2005/8/colors/accent1_2" csCatId="accent1" phldr="1"/>
      <dgm:spPr/>
      <dgm:t>
        <a:bodyPr/>
        <a:lstStyle/>
        <a:p>
          <a:endParaRPr lang="ru-RU"/>
        </a:p>
      </dgm:t>
    </dgm:pt>
    <dgm:pt modelId="{F7469102-093C-462F-9E98-6EBC7B7867B2}">
      <dgm:prSet phldrT="[Текст]" custT="1"/>
      <dgm:spPr/>
      <dgm:t>
        <a:bodyPr/>
        <a:lstStyle/>
        <a:p>
          <a:r>
            <a:rPr lang="ru-RU" sz="2400" b="1" dirty="0" smtClean="0">
              <a:latin typeface="Times New Roman" pitchFamily="18" charset="0"/>
              <a:cs typeface="Times New Roman" pitchFamily="18" charset="0"/>
            </a:rPr>
            <a:t>1  </a:t>
          </a:r>
          <a:r>
            <a:rPr lang="en-US" sz="2400" b="1" dirty="0" smtClean="0">
              <a:latin typeface="Times New Roman" pitchFamily="18" charset="0"/>
              <a:cs typeface="Times New Roman" pitchFamily="18" charset="0"/>
            </a:rPr>
            <a:t>by the nature of the raw materials</a:t>
          </a:r>
          <a:endParaRPr lang="ru-RU" sz="2400" dirty="0">
            <a:latin typeface="Times New Roman" pitchFamily="18" charset="0"/>
            <a:cs typeface="Times New Roman" pitchFamily="18" charset="0"/>
          </a:endParaRPr>
        </a:p>
      </dgm:t>
    </dgm:pt>
    <dgm:pt modelId="{C3F51F3D-10E1-402E-AE21-DEF46A86F9B7}" type="parTrans" cxnId="{719511AF-61F1-43EB-9D88-815A25880EF7}">
      <dgm:prSet/>
      <dgm:spPr/>
      <dgm:t>
        <a:bodyPr/>
        <a:lstStyle/>
        <a:p>
          <a:endParaRPr lang="ru-RU"/>
        </a:p>
      </dgm:t>
    </dgm:pt>
    <dgm:pt modelId="{B0804957-A47E-43DE-B8C8-BE2508A54F78}" type="sibTrans" cxnId="{719511AF-61F1-43EB-9D88-815A25880EF7}">
      <dgm:prSet/>
      <dgm:spPr/>
      <dgm:t>
        <a:bodyPr/>
        <a:lstStyle/>
        <a:p>
          <a:endParaRPr lang="ru-RU"/>
        </a:p>
      </dgm:t>
    </dgm:pt>
    <dgm:pt modelId="{808C6508-1EE2-4373-8E46-55225893497B}">
      <dgm:prSet phldrT="[Текст]" custT="1"/>
      <dgm:spPr/>
      <dgm:t>
        <a:bodyPr/>
        <a:lstStyle/>
        <a:p>
          <a:r>
            <a:rPr lang="en-US" sz="2000" b="1" dirty="0" smtClean="0"/>
            <a:t>using agricultural raw materials </a:t>
          </a:r>
          <a:endParaRPr lang="ru-RU" sz="2000" dirty="0"/>
        </a:p>
      </dgm:t>
    </dgm:pt>
    <dgm:pt modelId="{10115477-AEA0-4F5C-BF89-07080F56581B}" type="parTrans" cxnId="{29A887BA-9E27-486B-B2EC-985E4D9102CF}">
      <dgm:prSet/>
      <dgm:spPr/>
      <dgm:t>
        <a:bodyPr/>
        <a:lstStyle/>
        <a:p>
          <a:endParaRPr lang="ru-RU"/>
        </a:p>
      </dgm:t>
    </dgm:pt>
    <dgm:pt modelId="{4FA1F167-EF64-458F-8B69-936736ED395A}" type="sibTrans" cxnId="{29A887BA-9E27-486B-B2EC-985E4D9102CF}">
      <dgm:prSet/>
      <dgm:spPr/>
      <dgm:t>
        <a:bodyPr/>
        <a:lstStyle/>
        <a:p>
          <a:endParaRPr lang="ru-RU"/>
        </a:p>
      </dgm:t>
    </dgm:pt>
    <dgm:pt modelId="{1DE79C5A-DE42-4352-BE88-F3B7A763BAA0}">
      <dgm:prSet phldrT="[Текст]" custT="1"/>
      <dgm:spPr/>
      <dgm:t>
        <a:bodyPr/>
        <a:lstStyle/>
        <a:p>
          <a:pPr marL="0" marR="0" indent="0" algn="just" defTabSz="914400" eaLnBrk="1" fontAlgn="auto" latinLnBrk="0" hangingPunct="1">
            <a:lnSpc>
              <a:spcPct val="100000"/>
            </a:lnSpc>
            <a:spcBef>
              <a:spcPts val="0"/>
            </a:spcBef>
            <a:spcAft>
              <a:spcPts val="0"/>
            </a:spcAft>
            <a:buClrTx/>
            <a:buSzTx/>
            <a:buFontTx/>
            <a:buNone/>
            <a:tabLst/>
            <a:defRPr/>
          </a:pPr>
          <a:r>
            <a:rPr lang="en-US" sz="2000" b="1" dirty="0" smtClean="0"/>
            <a:t>mineral raw materials</a:t>
          </a:r>
          <a:endParaRPr lang="ru-RU" sz="2000" b="1" dirty="0" smtClean="0"/>
        </a:p>
        <a:p>
          <a:pPr defTabSz="1778000">
            <a:lnSpc>
              <a:spcPct val="90000"/>
            </a:lnSpc>
            <a:spcBef>
              <a:spcPct val="0"/>
            </a:spcBef>
            <a:spcAft>
              <a:spcPct val="35000"/>
            </a:spcAft>
          </a:pPr>
          <a:endParaRPr lang="ru-RU" dirty="0"/>
        </a:p>
      </dgm:t>
    </dgm:pt>
    <dgm:pt modelId="{934EC70A-22E6-4A71-BE8A-B3C66329E115}" type="parTrans" cxnId="{89FC0704-F663-4FEC-88CE-9611FC0F1F79}">
      <dgm:prSet/>
      <dgm:spPr/>
      <dgm:t>
        <a:bodyPr/>
        <a:lstStyle/>
        <a:p>
          <a:endParaRPr lang="ru-RU"/>
        </a:p>
      </dgm:t>
    </dgm:pt>
    <dgm:pt modelId="{90C3499B-CE1D-4068-B84A-2129D150A767}" type="sibTrans" cxnId="{89FC0704-F663-4FEC-88CE-9611FC0F1F79}">
      <dgm:prSet/>
      <dgm:spPr/>
      <dgm:t>
        <a:bodyPr/>
        <a:lstStyle/>
        <a:p>
          <a:endParaRPr lang="ru-RU"/>
        </a:p>
      </dgm:t>
    </dgm:pt>
    <dgm:pt modelId="{8A3BD1DF-502B-4E3B-9B04-FB16875D2B6A}" type="pres">
      <dgm:prSet presAssocID="{C4EB51C8-96A0-44F5-BAF9-78067D8FC549}" presName="Name0" presStyleCnt="0">
        <dgm:presLayoutVars>
          <dgm:chPref val="1"/>
          <dgm:dir/>
          <dgm:animOne val="branch"/>
          <dgm:animLvl val="lvl"/>
          <dgm:resizeHandles/>
        </dgm:presLayoutVars>
      </dgm:prSet>
      <dgm:spPr/>
      <dgm:t>
        <a:bodyPr/>
        <a:lstStyle/>
        <a:p>
          <a:endParaRPr lang="ru-RU"/>
        </a:p>
      </dgm:t>
    </dgm:pt>
    <dgm:pt modelId="{34BE22B9-8639-460D-9AEF-67230C1E3E48}" type="pres">
      <dgm:prSet presAssocID="{F7469102-093C-462F-9E98-6EBC7B7867B2}" presName="vertOne" presStyleCnt="0"/>
      <dgm:spPr/>
    </dgm:pt>
    <dgm:pt modelId="{99EC5201-8E7F-471D-9044-EF60B99582E4}" type="pres">
      <dgm:prSet presAssocID="{F7469102-093C-462F-9E98-6EBC7B7867B2}" presName="txOne" presStyleLbl="node0" presStyleIdx="0" presStyleCnt="1" custScaleY="54560" custLinFactNeighborX="-28" custLinFactNeighborY="21434">
        <dgm:presLayoutVars>
          <dgm:chPref val="3"/>
        </dgm:presLayoutVars>
      </dgm:prSet>
      <dgm:spPr/>
      <dgm:t>
        <a:bodyPr/>
        <a:lstStyle/>
        <a:p>
          <a:endParaRPr lang="ru-RU"/>
        </a:p>
      </dgm:t>
    </dgm:pt>
    <dgm:pt modelId="{7DC6D815-17C0-4253-8E90-0973BBBD8F0D}" type="pres">
      <dgm:prSet presAssocID="{F7469102-093C-462F-9E98-6EBC7B7867B2}" presName="parTransOne" presStyleCnt="0"/>
      <dgm:spPr/>
    </dgm:pt>
    <dgm:pt modelId="{5D2C6161-2A52-4D91-80C4-66661A7F9E41}" type="pres">
      <dgm:prSet presAssocID="{F7469102-093C-462F-9E98-6EBC7B7867B2}" presName="horzOne" presStyleCnt="0"/>
      <dgm:spPr/>
    </dgm:pt>
    <dgm:pt modelId="{DF2983F8-877B-460A-9D3D-8A0028EC5C67}" type="pres">
      <dgm:prSet presAssocID="{808C6508-1EE2-4373-8E46-55225893497B}" presName="vertTwo" presStyleCnt="0"/>
      <dgm:spPr/>
    </dgm:pt>
    <dgm:pt modelId="{0D0F0E37-5B43-48DC-B9BE-6FAB1FB6E6DB}" type="pres">
      <dgm:prSet presAssocID="{808C6508-1EE2-4373-8E46-55225893497B}" presName="txTwo" presStyleLbl="node2" presStyleIdx="0" presStyleCnt="2" custScaleX="73822" custScaleY="42082" custLinFactNeighborX="-14052" custLinFactNeighborY="38969">
        <dgm:presLayoutVars>
          <dgm:chPref val="3"/>
        </dgm:presLayoutVars>
      </dgm:prSet>
      <dgm:spPr/>
      <dgm:t>
        <a:bodyPr/>
        <a:lstStyle/>
        <a:p>
          <a:endParaRPr lang="ru-RU"/>
        </a:p>
      </dgm:t>
    </dgm:pt>
    <dgm:pt modelId="{C7957C6E-883D-4D80-B75B-2651EFA60CA2}" type="pres">
      <dgm:prSet presAssocID="{808C6508-1EE2-4373-8E46-55225893497B}" presName="horzTwo" presStyleCnt="0"/>
      <dgm:spPr/>
    </dgm:pt>
    <dgm:pt modelId="{377C68AE-0A36-4703-A7A5-D559D23DDCE0}" type="pres">
      <dgm:prSet presAssocID="{4FA1F167-EF64-458F-8B69-936736ED395A}" presName="sibSpaceTwo" presStyleCnt="0"/>
      <dgm:spPr/>
    </dgm:pt>
    <dgm:pt modelId="{9C9334C2-41E6-4645-97FA-926D1FA02AF1}" type="pres">
      <dgm:prSet presAssocID="{1DE79C5A-DE42-4352-BE88-F3B7A763BAA0}" presName="vertTwo" presStyleCnt="0"/>
      <dgm:spPr/>
    </dgm:pt>
    <dgm:pt modelId="{D80CAA69-09C9-483D-BAF9-EB89C80A59EA}" type="pres">
      <dgm:prSet presAssocID="{1DE79C5A-DE42-4352-BE88-F3B7A763BAA0}" presName="txTwo" presStyleLbl="node2" presStyleIdx="1" presStyleCnt="2" custScaleX="80745" custScaleY="42177" custLinFactNeighborX="-2835" custLinFactNeighborY="4159">
        <dgm:presLayoutVars>
          <dgm:chPref val="3"/>
        </dgm:presLayoutVars>
      </dgm:prSet>
      <dgm:spPr/>
      <dgm:t>
        <a:bodyPr/>
        <a:lstStyle/>
        <a:p>
          <a:endParaRPr lang="ru-RU"/>
        </a:p>
      </dgm:t>
    </dgm:pt>
    <dgm:pt modelId="{D75D5DFE-D94A-4599-B4E0-4FECBBE8FD97}" type="pres">
      <dgm:prSet presAssocID="{1DE79C5A-DE42-4352-BE88-F3B7A763BAA0}" presName="horzTwo" presStyleCnt="0"/>
      <dgm:spPr/>
    </dgm:pt>
  </dgm:ptLst>
  <dgm:cxnLst>
    <dgm:cxn modelId="{43466164-17C6-4BDE-87E0-BB5B30146383}" type="presOf" srcId="{F7469102-093C-462F-9E98-6EBC7B7867B2}" destId="{99EC5201-8E7F-471D-9044-EF60B99582E4}" srcOrd="0" destOrd="0" presId="urn:microsoft.com/office/officeart/2005/8/layout/hierarchy4"/>
    <dgm:cxn modelId="{85D30446-450D-4FE5-9CFD-6A7442CFA29C}" type="presOf" srcId="{808C6508-1EE2-4373-8E46-55225893497B}" destId="{0D0F0E37-5B43-48DC-B9BE-6FAB1FB6E6DB}" srcOrd="0" destOrd="0" presId="urn:microsoft.com/office/officeart/2005/8/layout/hierarchy4"/>
    <dgm:cxn modelId="{7F336336-11BF-4996-8895-84795516807C}" type="presOf" srcId="{1DE79C5A-DE42-4352-BE88-F3B7A763BAA0}" destId="{D80CAA69-09C9-483D-BAF9-EB89C80A59EA}" srcOrd="0" destOrd="0" presId="urn:microsoft.com/office/officeart/2005/8/layout/hierarchy4"/>
    <dgm:cxn modelId="{89FC0704-F663-4FEC-88CE-9611FC0F1F79}" srcId="{F7469102-093C-462F-9E98-6EBC7B7867B2}" destId="{1DE79C5A-DE42-4352-BE88-F3B7A763BAA0}" srcOrd="1" destOrd="0" parTransId="{934EC70A-22E6-4A71-BE8A-B3C66329E115}" sibTransId="{90C3499B-CE1D-4068-B84A-2129D150A767}"/>
    <dgm:cxn modelId="{29A887BA-9E27-486B-B2EC-985E4D9102CF}" srcId="{F7469102-093C-462F-9E98-6EBC7B7867B2}" destId="{808C6508-1EE2-4373-8E46-55225893497B}" srcOrd="0" destOrd="0" parTransId="{10115477-AEA0-4F5C-BF89-07080F56581B}" sibTransId="{4FA1F167-EF64-458F-8B69-936736ED395A}"/>
    <dgm:cxn modelId="{719511AF-61F1-43EB-9D88-815A25880EF7}" srcId="{C4EB51C8-96A0-44F5-BAF9-78067D8FC549}" destId="{F7469102-093C-462F-9E98-6EBC7B7867B2}" srcOrd="0" destOrd="0" parTransId="{C3F51F3D-10E1-402E-AE21-DEF46A86F9B7}" sibTransId="{B0804957-A47E-43DE-B8C8-BE2508A54F78}"/>
    <dgm:cxn modelId="{F2F17843-F8D5-4BEB-8526-72CBC212C4EB}" type="presOf" srcId="{C4EB51C8-96A0-44F5-BAF9-78067D8FC549}" destId="{8A3BD1DF-502B-4E3B-9B04-FB16875D2B6A}" srcOrd="0" destOrd="0" presId="urn:microsoft.com/office/officeart/2005/8/layout/hierarchy4"/>
    <dgm:cxn modelId="{B0D1A288-5E5A-44E6-BC44-7187A0999F7F}" type="presParOf" srcId="{8A3BD1DF-502B-4E3B-9B04-FB16875D2B6A}" destId="{34BE22B9-8639-460D-9AEF-67230C1E3E48}" srcOrd="0" destOrd="0" presId="urn:microsoft.com/office/officeart/2005/8/layout/hierarchy4"/>
    <dgm:cxn modelId="{17E77DF4-98A5-4727-AC2B-317A0825BEA8}" type="presParOf" srcId="{34BE22B9-8639-460D-9AEF-67230C1E3E48}" destId="{99EC5201-8E7F-471D-9044-EF60B99582E4}" srcOrd="0" destOrd="0" presId="urn:microsoft.com/office/officeart/2005/8/layout/hierarchy4"/>
    <dgm:cxn modelId="{BDF8EF2E-5F1B-4838-B396-1514057FD014}" type="presParOf" srcId="{34BE22B9-8639-460D-9AEF-67230C1E3E48}" destId="{7DC6D815-17C0-4253-8E90-0973BBBD8F0D}" srcOrd="1" destOrd="0" presId="urn:microsoft.com/office/officeart/2005/8/layout/hierarchy4"/>
    <dgm:cxn modelId="{0D7BD87C-16D8-4B3D-B6AD-C4C1EA0650BE}" type="presParOf" srcId="{34BE22B9-8639-460D-9AEF-67230C1E3E48}" destId="{5D2C6161-2A52-4D91-80C4-66661A7F9E41}" srcOrd="2" destOrd="0" presId="urn:microsoft.com/office/officeart/2005/8/layout/hierarchy4"/>
    <dgm:cxn modelId="{D836E591-D584-4F31-957A-751EA125B9A2}" type="presParOf" srcId="{5D2C6161-2A52-4D91-80C4-66661A7F9E41}" destId="{DF2983F8-877B-460A-9D3D-8A0028EC5C67}" srcOrd="0" destOrd="0" presId="urn:microsoft.com/office/officeart/2005/8/layout/hierarchy4"/>
    <dgm:cxn modelId="{5A3122C7-07B1-4A81-A0E4-9A1ADC0CF8D7}" type="presParOf" srcId="{DF2983F8-877B-460A-9D3D-8A0028EC5C67}" destId="{0D0F0E37-5B43-48DC-B9BE-6FAB1FB6E6DB}" srcOrd="0" destOrd="0" presId="urn:microsoft.com/office/officeart/2005/8/layout/hierarchy4"/>
    <dgm:cxn modelId="{8DECFFB4-39A4-4BA0-836D-4F8142F7CF4E}" type="presParOf" srcId="{DF2983F8-877B-460A-9D3D-8A0028EC5C67}" destId="{C7957C6E-883D-4D80-B75B-2651EFA60CA2}" srcOrd="1" destOrd="0" presId="urn:microsoft.com/office/officeart/2005/8/layout/hierarchy4"/>
    <dgm:cxn modelId="{2DADC6DF-F6FC-47AF-BAA7-EDC0A9119181}" type="presParOf" srcId="{5D2C6161-2A52-4D91-80C4-66661A7F9E41}" destId="{377C68AE-0A36-4703-A7A5-D559D23DDCE0}" srcOrd="1" destOrd="0" presId="urn:microsoft.com/office/officeart/2005/8/layout/hierarchy4"/>
    <dgm:cxn modelId="{EC4833DB-5AF5-455C-B50F-B0F6042344C5}" type="presParOf" srcId="{5D2C6161-2A52-4D91-80C4-66661A7F9E41}" destId="{9C9334C2-41E6-4645-97FA-926D1FA02AF1}" srcOrd="2" destOrd="0" presId="urn:microsoft.com/office/officeart/2005/8/layout/hierarchy4"/>
    <dgm:cxn modelId="{6D2DBF79-1B5B-458C-B57B-DDD44E3451D1}" type="presParOf" srcId="{9C9334C2-41E6-4645-97FA-926D1FA02AF1}" destId="{D80CAA69-09C9-483D-BAF9-EB89C80A59EA}" srcOrd="0" destOrd="0" presId="urn:microsoft.com/office/officeart/2005/8/layout/hierarchy4"/>
    <dgm:cxn modelId="{BD6CB5FB-E776-4D47-9D35-B727683AF756}" type="presParOf" srcId="{9C9334C2-41E6-4645-97FA-926D1FA02AF1}" destId="{D75D5DFE-D94A-4599-B4E0-4FECBBE8FD97}" srcOrd="1" destOrd="0" presId="urn:microsoft.com/office/officeart/2005/8/layout/hierarchy4"/>
  </dgm:cxnLst>
  <dgm:bg/>
  <dgm:whole/>
</dgm:dataModel>
</file>

<file path=ppt/diagrams/data2.xml><?xml version="1.0" encoding="utf-8"?>
<dgm:dataModel xmlns:dgm="http://schemas.openxmlformats.org/drawingml/2006/diagram" xmlns:a="http://schemas.openxmlformats.org/drawingml/2006/main">
  <dgm:ptLst>
    <dgm:pt modelId="{1A227B78-AC3A-45CE-B329-508D2FF1A1AD}"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ru-RU"/>
        </a:p>
      </dgm:t>
    </dgm:pt>
    <dgm:pt modelId="{F6FA4B52-CC65-4CCC-87D1-1D641B897A1C}">
      <dgm:prSet phldrT="[Текст]"/>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ru-RU" b="1" dirty="0" smtClean="0"/>
            <a:t>2 </a:t>
          </a:r>
          <a:r>
            <a:rPr lang="en-US" b="1" dirty="0" smtClean="0"/>
            <a:t>by the method of impact on raw materials</a:t>
          </a:r>
          <a:endParaRPr lang="ru-RU" b="1" dirty="0" smtClean="0"/>
        </a:p>
        <a:p>
          <a:pPr defTabSz="977900">
            <a:lnSpc>
              <a:spcPct val="90000"/>
            </a:lnSpc>
            <a:spcBef>
              <a:spcPct val="0"/>
            </a:spcBef>
            <a:spcAft>
              <a:spcPct val="35000"/>
            </a:spcAft>
          </a:pPr>
          <a:endParaRPr lang="ru-RU" dirty="0"/>
        </a:p>
      </dgm:t>
    </dgm:pt>
    <dgm:pt modelId="{633D1A11-7AFB-43D2-8171-62912F7E8D80}" type="parTrans" cxnId="{5EDE2C51-601B-4FBC-B5BE-C2F5E91EFB1C}">
      <dgm:prSet/>
      <dgm:spPr/>
      <dgm:t>
        <a:bodyPr/>
        <a:lstStyle/>
        <a:p>
          <a:endParaRPr lang="ru-RU"/>
        </a:p>
      </dgm:t>
    </dgm:pt>
    <dgm:pt modelId="{31995DE5-06EA-4DF1-9E1A-928D0E384779}" type="sibTrans" cxnId="{5EDE2C51-601B-4FBC-B5BE-C2F5E91EFB1C}">
      <dgm:prSet/>
      <dgm:spPr/>
      <dgm:t>
        <a:bodyPr/>
        <a:lstStyle/>
        <a:p>
          <a:endParaRPr lang="ru-RU"/>
        </a:p>
      </dgm:t>
    </dgm:pt>
    <dgm:pt modelId="{B26CE0CE-A421-43AC-A66F-B7C7D921CF00}">
      <dgm:prSet/>
      <dgm:spPr/>
      <dgm:t>
        <a:bodyPr/>
        <a:lstStyle/>
        <a:p>
          <a:r>
            <a:rPr lang="en-GB" b="1" dirty="0" smtClean="0"/>
            <a:t>with mechanical action</a:t>
          </a:r>
          <a:endParaRPr lang="ru-RU" b="1" dirty="0"/>
        </a:p>
      </dgm:t>
    </dgm:pt>
    <dgm:pt modelId="{13E5FBF3-DE50-48F6-ADBC-53C016EF35F0}" type="parTrans" cxnId="{6DEBA297-66C1-44BD-B492-128063136062}">
      <dgm:prSet/>
      <dgm:spPr/>
      <dgm:t>
        <a:bodyPr/>
        <a:lstStyle/>
        <a:p>
          <a:endParaRPr lang="ru-RU"/>
        </a:p>
      </dgm:t>
    </dgm:pt>
    <dgm:pt modelId="{C62E1985-F950-40BE-A2CE-0473AF10D989}" type="sibTrans" cxnId="{6DEBA297-66C1-44BD-B492-128063136062}">
      <dgm:prSet/>
      <dgm:spPr/>
      <dgm:t>
        <a:bodyPr/>
        <a:lstStyle/>
        <a:p>
          <a:endParaRPr lang="ru-RU"/>
        </a:p>
      </dgm:t>
    </dgm:pt>
    <dgm:pt modelId="{26548222-2740-4DD7-B128-EBDC30974544}">
      <dgm:prSet/>
      <dgm:spPr/>
      <dgm:t>
        <a:bodyPr/>
        <a:lstStyle/>
        <a:p>
          <a:r>
            <a:rPr lang="en-GB" b="1" dirty="0" smtClean="0"/>
            <a:t>with physical impact</a:t>
          </a:r>
          <a:endParaRPr lang="ru-RU" b="1" dirty="0"/>
        </a:p>
      </dgm:t>
    </dgm:pt>
    <dgm:pt modelId="{3C34D32B-EA67-40FE-90DF-AF8CE27A9C28}" type="parTrans" cxnId="{0BB1938F-6D93-4275-8EF4-F62CF40EDB2C}">
      <dgm:prSet/>
      <dgm:spPr/>
      <dgm:t>
        <a:bodyPr/>
        <a:lstStyle/>
        <a:p>
          <a:endParaRPr lang="ru-RU"/>
        </a:p>
      </dgm:t>
    </dgm:pt>
    <dgm:pt modelId="{F58EBB6E-85B8-4864-A9C5-939F648A6B9B}" type="sibTrans" cxnId="{0BB1938F-6D93-4275-8EF4-F62CF40EDB2C}">
      <dgm:prSet/>
      <dgm:spPr/>
      <dgm:t>
        <a:bodyPr/>
        <a:lstStyle/>
        <a:p>
          <a:endParaRPr lang="ru-RU"/>
        </a:p>
      </dgm:t>
    </dgm:pt>
    <dgm:pt modelId="{CA72A78D-A43C-4E47-85E8-04F671B5ED60}">
      <dgm:prSet/>
      <dgm:spPr/>
      <dgm:t>
        <a:bodyPr/>
        <a:lstStyle/>
        <a:p>
          <a:r>
            <a:rPr lang="en-GB" smtClean="0"/>
            <a:t>with chemical action</a:t>
          </a:r>
          <a:endParaRPr lang="ru-RU"/>
        </a:p>
      </dgm:t>
    </dgm:pt>
    <dgm:pt modelId="{2376D6B3-410C-49FF-8DA6-38AE55E5A722}" type="parTrans" cxnId="{7814020B-4EE3-4BAC-A18E-0DF242CF65FB}">
      <dgm:prSet/>
      <dgm:spPr/>
      <dgm:t>
        <a:bodyPr/>
        <a:lstStyle/>
        <a:p>
          <a:endParaRPr lang="ru-RU"/>
        </a:p>
      </dgm:t>
    </dgm:pt>
    <dgm:pt modelId="{6854DE75-6418-4F17-B5F9-6542FF37865B}" type="sibTrans" cxnId="{7814020B-4EE3-4BAC-A18E-0DF242CF65FB}">
      <dgm:prSet/>
      <dgm:spPr/>
      <dgm:t>
        <a:bodyPr/>
        <a:lstStyle/>
        <a:p>
          <a:endParaRPr lang="ru-RU"/>
        </a:p>
      </dgm:t>
    </dgm:pt>
    <dgm:pt modelId="{0A6811BD-977F-48A3-9F25-C3EBA3F6FD90}" type="pres">
      <dgm:prSet presAssocID="{1A227B78-AC3A-45CE-B329-508D2FF1A1AD}" presName="Name0" presStyleCnt="0">
        <dgm:presLayoutVars>
          <dgm:chPref val="1"/>
          <dgm:dir/>
          <dgm:animOne val="branch"/>
          <dgm:animLvl val="lvl"/>
          <dgm:resizeHandles/>
        </dgm:presLayoutVars>
      </dgm:prSet>
      <dgm:spPr/>
      <dgm:t>
        <a:bodyPr/>
        <a:lstStyle/>
        <a:p>
          <a:endParaRPr lang="ru-RU"/>
        </a:p>
      </dgm:t>
    </dgm:pt>
    <dgm:pt modelId="{BD376D76-38C0-419F-8506-86D7BF91ADD7}" type="pres">
      <dgm:prSet presAssocID="{F6FA4B52-CC65-4CCC-87D1-1D641B897A1C}" presName="vertOne" presStyleCnt="0"/>
      <dgm:spPr/>
    </dgm:pt>
    <dgm:pt modelId="{6258D298-F154-4BBA-B30A-26F4E9302384}" type="pres">
      <dgm:prSet presAssocID="{F6FA4B52-CC65-4CCC-87D1-1D641B897A1C}" presName="txOne" presStyleLbl="node0" presStyleIdx="0" presStyleCnt="2" custLinFactNeighborX="34199" custLinFactNeighborY="-35986">
        <dgm:presLayoutVars>
          <dgm:chPref val="3"/>
        </dgm:presLayoutVars>
      </dgm:prSet>
      <dgm:spPr/>
      <dgm:t>
        <a:bodyPr/>
        <a:lstStyle/>
        <a:p>
          <a:endParaRPr lang="ru-RU"/>
        </a:p>
      </dgm:t>
    </dgm:pt>
    <dgm:pt modelId="{B9B465AA-8635-4FBD-B36A-10EC3EEEBF81}" type="pres">
      <dgm:prSet presAssocID="{F6FA4B52-CC65-4CCC-87D1-1D641B897A1C}" presName="parTransOne" presStyleCnt="0"/>
      <dgm:spPr/>
    </dgm:pt>
    <dgm:pt modelId="{9B6D73AE-BF35-4C33-AA61-6CE2A1625364}" type="pres">
      <dgm:prSet presAssocID="{F6FA4B52-CC65-4CCC-87D1-1D641B897A1C}" presName="horzOne" presStyleCnt="0"/>
      <dgm:spPr/>
    </dgm:pt>
    <dgm:pt modelId="{AAAA4F82-542D-4926-AAA2-DC064B837CFA}" type="pres">
      <dgm:prSet presAssocID="{B26CE0CE-A421-43AC-A66F-B7C7D921CF00}" presName="vertTwo" presStyleCnt="0"/>
      <dgm:spPr/>
    </dgm:pt>
    <dgm:pt modelId="{9A2DCA2A-00C5-46EF-94D3-BF265DA9D21F}" type="pres">
      <dgm:prSet presAssocID="{B26CE0CE-A421-43AC-A66F-B7C7D921CF00}" presName="txTwo" presStyleLbl="node2" presStyleIdx="0" presStyleCnt="2" custScaleX="65863" custLinFactNeighborX="5020" custLinFactNeighborY="2547">
        <dgm:presLayoutVars>
          <dgm:chPref val="3"/>
        </dgm:presLayoutVars>
      </dgm:prSet>
      <dgm:spPr/>
      <dgm:t>
        <a:bodyPr/>
        <a:lstStyle/>
        <a:p>
          <a:endParaRPr lang="ru-RU"/>
        </a:p>
      </dgm:t>
    </dgm:pt>
    <dgm:pt modelId="{CDA459BD-39AE-42AF-A5D6-A84B1C94934B}" type="pres">
      <dgm:prSet presAssocID="{B26CE0CE-A421-43AC-A66F-B7C7D921CF00}" presName="horzTwo" presStyleCnt="0"/>
      <dgm:spPr/>
    </dgm:pt>
    <dgm:pt modelId="{4F369FBC-388E-48C3-8527-075F47524992}" type="pres">
      <dgm:prSet presAssocID="{C62E1985-F950-40BE-A2CE-0473AF10D989}" presName="sibSpaceTwo" presStyleCnt="0"/>
      <dgm:spPr/>
    </dgm:pt>
    <dgm:pt modelId="{5DF0A6BC-8615-492B-BDE1-289B2B4D0040}" type="pres">
      <dgm:prSet presAssocID="{26548222-2740-4DD7-B128-EBDC30974544}" presName="vertTwo" presStyleCnt="0"/>
      <dgm:spPr/>
    </dgm:pt>
    <dgm:pt modelId="{7053314F-0FAE-4A9A-A278-44FA0F22121E}" type="pres">
      <dgm:prSet presAssocID="{26548222-2740-4DD7-B128-EBDC30974544}" presName="txTwo" presStyleLbl="node2" presStyleIdx="1" presStyleCnt="2" custScaleX="83079" custLinFactNeighborX="6215" custLinFactNeighborY="-3424">
        <dgm:presLayoutVars>
          <dgm:chPref val="3"/>
        </dgm:presLayoutVars>
      </dgm:prSet>
      <dgm:spPr/>
      <dgm:t>
        <a:bodyPr/>
        <a:lstStyle/>
        <a:p>
          <a:endParaRPr lang="ru-RU"/>
        </a:p>
      </dgm:t>
    </dgm:pt>
    <dgm:pt modelId="{DF4F8DD3-3F69-408D-A6CB-0D36BAEC1E6E}" type="pres">
      <dgm:prSet presAssocID="{26548222-2740-4DD7-B128-EBDC30974544}" presName="horzTwo" presStyleCnt="0"/>
      <dgm:spPr/>
    </dgm:pt>
    <dgm:pt modelId="{658D3E29-C091-4418-96EA-3995BAD34820}" type="pres">
      <dgm:prSet presAssocID="{31995DE5-06EA-4DF1-9E1A-928D0E384779}" presName="sibSpaceOne" presStyleCnt="0"/>
      <dgm:spPr/>
    </dgm:pt>
    <dgm:pt modelId="{F274E0C8-F371-40D7-81A5-75625F95CA07}" type="pres">
      <dgm:prSet presAssocID="{CA72A78D-A43C-4E47-85E8-04F671B5ED60}" presName="vertOne" presStyleCnt="0"/>
      <dgm:spPr/>
    </dgm:pt>
    <dgm:pt modelId="{027D4995-2AFF-4713-9750-CD025908C8B5}" type="pres">
      <dgm:prSet presAssocID="{CA72A78D-A43C-4E47-85E8-04F671B5ED60}" presName="txOne" presStyleLbl="node0" presStyleIdx="1" presStyleCnt="2" custScaleX="71038" custLinFactY="19347" custLinFactNeighborX="130" custLinFactNeighborY="100000">
        <dgm:presLayoutVars>
          <dgm:chPref val="3"/>
        </dgm:presLayoutVars>
      </dgm:prSet>
      <dgm:spPr/>
      <dgm:t>
        <a:bodyPr/>
        <a:lstStyle/>
        <a:p>
          <a:endParaRPr lang="ru-RU"/>
        </a:p>
      </dgm:t>
    </dgm:pt>
    <dgm:pt modelId="{B0644A95-7AC5-4B00-976F-1D20E86AAF88}" type="pres">
      <dgm:prSet presAssocID="{CA72A78D-A43C-4E47-85E8-04F671B5ED60}" presName="horzOne" presStyleCnt="0"/>
      <dgm:spPr/>
    </dgm:pt>
  </dgm:ptLst>
  <dgm:cxnLst>
    <dgm:cxn modelId="{40444256-2E89-4A90-A57F-CC7EB46559D8}" type="presOf" srcId="{26548222-2740-4DD7-B128-EBDC30974544}" destId="{7053314F-0FAE-4A9A-A278-44FA0F22121E}" srcOrd="0" destOrd="0" presId="urn:microsoft.com/office/officeart/2005/8/layout/hierarchy4"/>
    <dgm:cxn modelId="{82BA1545-1B87-4770-BF1D-812F5AF0D381}" type="presOf" srcId="{B26CE0CE-A421-43AC-A66F-B7C7D921CF00}" destId="{9A2DCA2A-00C5-46EF-94D3-BF265DA9D21F}" srcOrd="0" destOrd="0" presId="urn:microsoft.com/office/officeart/2005/8/layout/hierarchy4"/>
    <dgm:cxn modelId="{1CAC998B-B677-4B20-94D5-786B705A8769}" type="presOf" srcId="{F6FA4B52-CC65-4CCC-87D1-1D641B897A1C}" destId="{6258D298-F154-4BBA-B30A-26F4E9302384}" srcOrd="0" destOrd="0" presId="urn:microsoft.com/office/officeart/2005/8/layout/hierarchy4"/>
    <dgm:cxn modelId="{921B218B-59E3-4E57-9714-7924E9B3A715}" type="presOf" srcId="{CA72A78D-A43C-4E47-85E8-04F671B5ED60}" destId="{027D4995-2AFF-4713-9750-CD025908C8B5}" srcOrd="0" destOrd="0" presId="urn:microsoft.com/office/officeart/2005/8/layout/hierarchy4"/>
    <dgm:cxn modelId="{4BA8FCC8-F7A1-490C-9651-59D504C73FBE}" type="presOf" srcId="{1A227B78-AC3A-45CE-B329-508D2FF1A1AD}" destId="{0A6811BD-977F-48A3-9F25-C3EBA3F6FD90}" srcOrd="0" destOrd="0" presId="urn:microsoft.com/office/officeart/2005/8/layout/hierarchy4"/>
    <dgm:cxn modelId="{7814020B-4EE3-4BAC-A18E-0DF242CF65FB}" srcId="{1A227B78-AC3A-45CE-B329-508D2FF1A1AD}" destId="{CA72A78D-A43C-4E47-85E8-04F671B5ED60}" srcOrd="1" destOrd="0" parTransId="{2376D6B3-410C-49FF-8DA6-38AE55E5A722}" sibTransId="{6854DE75-6418-4F17-B5F9-6542FF37865B}"/>
    <dgm:cxn modelId="{5EDE2C51-601B-4FBC-B5BE-C2F5E91EFB1C}" srcId="{1A227B78-AC3A-45CE-B329-508D2FF1A1AD}" destId="{F6FA4B52-CC65-4CCC-87D1-1D641B897A1C}" srcOrd="0" destOrd="0" parTransId="{633D1A11-7AFB-43D2-8171-62912F7E8D80}" sibTransId="{31995DE5-06EA-4DF1-9E1A-928D0E384779}"/>
    <dgm:cxn modelId="{0BB1938F-6D93-4275-8EF4-F62CF40EDB2C}" srcId="{F6FA4B52-CC65-4CCC-87D1-1D641B897A1C}" destId="{26548222-2740-4DD7-B128-EBDC30974544}" srcOrd="1" destOrd="0" parTransId="{3C34D32B-EA67-40FE-90DF-AF8CE27A9C28}" sibTransId="{F58EBB6E-85B8-4864-A9C5-939F648A6B9B}"/>
    <dgm:cxn modelId="{6DEBA297-66C1-44BD-B492-128063136062}" srcId="{F6FA4B52-CC65-4CCC-87D1-1D641B897A1C}" destId="{B26CE0CE-A421-43AC-A66F-B7C7D921CF00}" srcOrd="0" destOrd="0" parTransId="{13E5FBF3-DE50-48F6-ADBC-53C016EF35F0}" sibTransId="{C62E1985-F950-40BE-A2CE-0473AF10D989}"/>
    <dgm:cxn modelId="{3BE3087D-4F87-40B1-B6EC-D8A55CDE6B30}" type="presParOf" srcId="{0A6811BD-977F-48A3-9F25-C3EBA3F6FD90}" destId="{BD376D76-38C0-419F-8506-86D7BF91ADD7}" srcOrd="0" destOrd="0" presId="urn:microsoft.com/office/officeart/2005/8/layout/hierarchy4"/>
    <dgm:cxn modelId="{C39C7321-3B30-4668-8439-5E65250A4507}" type="presParOf" srcId="{BD376D76-38C0-419F-8506-86D7BF91ADD7}" destId="{6258D298-F154-4BBA-B30A-26F4E9302384}" srcOrd="0" destOrd="0" presId="urn:microsoft.com/office/officeart/2005/8/layout/hierarchy4"/>
    <dgm:cxn modelId="{84602284-3D7A-4CFF-BAA5-B16EC5D48E95}" type="presParOf" srcId="{BD376D76-38C0-419F-8506-86D7BF91ADD7}" destId="{B9B465AA-8635-4FBD-B36A-10EC3EEEBF81}" srcOrd="1" destOrd="0" presId="urn:microsoft.com/office/officeart/2005/8/layout/hierarchy4"/>
    <dgm:cxn modelId="{E460C0E7-6657-4B26-8E6B-C553A1F542EB}" type="presParOf" srcId="{BD376D76-38C0-419F-8506-86D7BF91ADD7}" destId="{9B6D73AE-BF35-4C33-AA61-6CE2A1625364}" srcOrd="2" destOrd="0" presId="urn:microsoft.com/office/officeart/2005/8/layout/hierarchy4"/>
    <dgm:cxn modelId="{3D00CDD9-3D14-4228-93F8-27124F6D2B1F}" type="presParOf" srcId="{9B6D73AE-BF35-4C33-AA61-6CE2A1625364}" destId="{AAAA4F82-542D-4926-AAA2-DC064B837CFA}" srcOrd="0" destOrd="0" presId="urn:microsoft.com/office/officeart/2005/8/layout/hierarchy4"/>
    <dgm:cxn modelId="{A058780D-8B1B-4D34-80D5-C85D35EB9EBF}" type="presParOf" srcId="{AAAA4F82-542D-4926-AAA2-DC064B837CFA}" destId="{9A2DCA2A-00C5-46EF-94D3-BF265DA9D21F}" srcOrd="0" destOrd="0" presId="urn:microsoft.com/office/officeart/2005/8/layout/hierarchy4"/>
    <dgm:cxn modelId="{61C69D59-68A9-45EB-A63F-C3F3A037B2A9}" type="presParOf" srcId="{AAAA4F82-542D-4926-AAA2-DC064B837CFA}" destId="{CDA459BD-39AE-42AF-A5D6-A84B1C94934B}" srcOrd="1" destOrd="0" presId="urn:microsoft.com/office/officeart/2005/8/layout/hierarchy4"/>
    <dgm:cxn modelId="{9D1358AD-C248-4982-B232-46DAD15E040F}" type="presParOf" srcId="{9B6D73AE-BF35-4C33-AA61-6CE2A1625364}" destId="{4F369FBC-388E-48C3-8527-075F47524992}" srcOrd="1" destOrd="0" presId="urn:microsoft.com/office/officeart/2005/8/layout/hierarchy4"/>
    <dgm:cxn modelId="{DFE5B150-E8DB-442A-91D8-ADB63C216D40}" type="presParOf" srcId="{9B6D73AE-BF35-4C33-AA61-6CE2A1625364}" destId="{5DF0A6BC-8615-492B-BDE1-289B2B4D0040}" srcOrd="2" destOrd="0" presId="urn:microsoft.com/office/officeart/2005/8/layout/hierarchy4"/>
    <dgm:cxn modelId="{56F7C0E4-07A0-4A05-BF47-0C59FDDB026B}" type="presParOf" srcId="{5DF0A6BC-8615-492B-BDE1-289B2B4D0040}" destId="{7053314F-0FAE-4A9A-A278-44FA0F22121E}" srcOrd="0" destOrd="0" presId="urn:microsoft.com/office/officeart/2005/8/layout/hierarchy4"/>
    <dgm:cxn modelId="{6A9FBEF0-3EF8-489E-B5EF-F01904192F1B}" type="presParOf" srcId="{5DF0A6BC-8615-492B-BDE1-289B2B4D0040}" destId="{DF4F8DD3-3F69-408D-A6CB-0D36BAEC1E6E}" srcOrd="1" destOrd="0" presId="urn:microsoft.com/office/officeart/2005/8/layout/hierarchy4"/>
    <dgm:cxn modelId="{01F81D81-3ACD-4617-AE3D-62B7617CCFDB}" type="presParOf" srcId="{0A6811BD-977F-48A3-9F25-C3EBA3F6FD90}" destId="{658D3E29-C091-4418-96EA-3995BAD34820}" srcOrd="1" destOrd="0" presId="urn:microsoft.com/office/officeart/2005/8/layout/hierarchy4"/>
    <dgm:cxn modelId="{E2203437-F0B6-41EF-8351-541AFB32EAFF}" type="presParOf" srcId="{0A6811BD-977F-48A3-9F25-C3EBA3F6FD90}" destId="{F274E0C8-F371-40D7-81A5-75625F95CA07}" srcOrd="2" destOrd="0" presId="urn:microsoft.com/office/officeart/2005/8/layout/hierarchy4"/>
    <dgm:cxn modelId="{CAC9421B-6A34-4E07-B2E3-24FB2163B919}" type="presParOf" srcId="{F274E0C8-F371-40D7-81A5-75625F95CA07}" destId="{027D4995-2AFF-4713-9750-CD025908C8B5}" srcOrd="0" destOrd="0" presId="urn:microsoft.com/office/officeart/2005/8/layout/hierarchy4"/>
    <dgm:cxn modelId="{4CE019AD-7967-4124-8E52-06BDA75614BE}" type="presParOf" srcId="{F274E0C8-F371-40D7-81A5-75625F95CA07}" destId="{B0644A95-7AC5-4B00-976F-1D20E86AAF88}" srcOrd="1" destOrd="0" presId="urn:microsoft.com/office/officeart/2005/8/layout/hierarchy4"/>
  </dgm:cxnLst>
  <dgm:bg/>
  <dgm:whole/>
</dgm:dataModel>
</file>

<file path=ppt/diagrams/data3.xml><?xml version="1.0" encoding="utf-8"?>
<dgm:dataModel xmlns:dgm="http://schemas.openxmlformats.org/drawingml/2006/diagram" xmlns:a="http://schemas.openxmlformats.org/drawingml/2006/main">
  <dgm:ptLst>
    <dgm:pt modelId="{7A3EB4A8-363E-4179-92A6-E965EE87EB23}"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ru-RU"/>
        </a:p>
      </dgm:t>
    </dgm:pt>
    <dgm:pt modelId="{F7BBBB09-358E-4FD6-B1AD-C9832CBF1064}">
      <dgm:prSet phldrT="[Текст]"/>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ru-RU" dirty="0" smtClean="0"/>
            <a:t>3  </a:t>
          </a:r>
          <a:r>
            <a:rPr lang="en-US" dirty="0" smtClean="0"/>
            <a:t>by the degree of mechanization</a:t>
          </a:r>
          <a:endParaRPr lang="ru-RU" dirty="0" smtClean="0"/>
        </a:p>
        <a:p>
          <a:pPr defTabSz="844550">
            <a:lnSpc>
              <a:spcPct val="90000"/>
            </a:lnSpc>
            <a:spcBef>
              <a:spcPct val="0"/>
            </a:spcBef>
            <a:spcAft>
              <a:spcPct val="35000"/>
            </a:spcAft>
          </a:pPr>
          <a:endParaRPr lang="ru-RU" dirty="0"/>
        </a:p>
      </dgm:t>
    </dgm:pt>
    <dgm:pt modelId="{C4A613E3-3430-4C2D-A7A6-804858AE394D}" type="parTrans" cxnId="{13BBAFD6-3995-4C32-97F5-8DCB6AF181FD}">
      <dgm:prSet/>
      <dgm:spPr/>
      <dgm:t>
        <a:bodyPr/>
        <a:lstStyle/>
        <a:p>
          <a:endParaRPr lang="ru-RU"/>
        </a:p>
      </dgm:t>
    </dgm:pt>
    <dgm:pt modelId="{77300444-3A26-4412-AFD7-797B188E2830}" type="sibTrans" cxnId="{13BBAFD6-3995-4C32-97F5-8DCB6AF181FD}">
      <dgm:prSet/>
      <dgm:spPr/>
      <dgm:t>
        <a:bodyPr/>
        <a:lstStyle/>
        <a:p>
          <a:endParaRPr lang="ru-RU"/>
        </a:p>
      </dgm:t>
    </dgm:pt>
    <dgm:pt modelId="{9C023C24-57A5-4C3E-9F2A-2E5803D70937}">
      <dgm:prSet phldrT="[Текст]"/>
      <dgm:spPr/>
      <dgm:t>
        <a:bodyPr/>
        <a:lstStyle/>
        <a:p>
          <a:r>
            <a:rPr lang="en-GB" dirty="0" smtClean="0"/>
            <a:t>manual</a:t>
          </a:r>
          <a:endParaRPr lang="ru-RU" dirty="0"/>
        </a:p>
      </dgm:t>
    </dgm:pt>
    <dgm:pt modelId="{A3A7ACF3-B50A-4A85-A47F-C0E2291C8DB2}" type="parTrans" cxnId="{E208F74C-DED1-4590-9DB0-249158F8DD8E}">
      <dgm:prSet/>
      <dgm:spPr/>
      <dgm:t>
        <a:bodyPr/>
        <a:lstStyle/>
        <a:p>
          <a:endParaRPr lang="ru-RU"/>
        </a:p>
      </dgm:t>
    </dgm:pt>
    <dgm:pt modelId="{A5982507-FC19-4AB1-9245-CEE8361D89A2}" type="sibTrans" cxnId="{E208F74C-DED1-4590-9DB0-249158F8DD8E}">
      <dgm:prSet/>
      <dgm:spPr/>
      <dgm:t>
        <a:bodyPr/>
        <a:lstStyle/>
        <a:p>
          <a:endParaRPr lang="ru-RU"/>
        </a:p>
      </dgm:t>
    </dgm:pt>
    <dgm:pt modelId="{BFBCC41D-9AF2-43C1-83EC-C9C975CFDF94}">
      <dgm:prSet phldrT="[Текст]"/>
      <dgm:spPr/>
      <dgm:t>
        <a:bodyPr/>
        <a:lstStyle/>
        <a:p>
          <a:r>
            <a:rPr lang="en-GB" dirty="0" smtClean="0"/>
            <a:t>machine-hand</a:t>
          </a:r>
          <a:endParaRPr lang="ru-RU" dirty="0"/>
        </a:p>
      </dgm:t>
    </dgm:pt>
    <dgm:pt modelId="{27DD09C8-77FB-45A5-9955-053D4B66CC5D}" type="parTrans" cxnId="{15BA5617-48C4-4980-A896-4D37D1605B98}">
      <dgm:prSet/>
      <dgm:spPr/>
      <dgm:t>
        <a:bodyPr/>
        <a:lstStyle/>
        <a:p>
          <a:endParaRPr lang="ru-RU"/>
        </a:p>
      </dgm:t>
    </dgm:pt>
    <dgm:pt modelId="{EC3520EA-3B7A-420C-A85D-E1D708E12363}" type="sibTrans" cxnId="{15BA5617-48C4-4980-A896-4D37D1605B98}">
      <dgm:prSet/>
      <dgm:spPr/>
      <dgm:t>
        <a:bodyPr/>
        <a:lstStyle/>
        <a:p>
          <a:endParaRPr lang="ru-RU"/>
        </a:p>
      </dgm:t>
    </dgm:pt>
    <dgm:pt modelId="{2D74EC87-45FB-4576-BB19-5D17D9E184F1}">
      <dgm:prSet/>
      <dgm:spPr/>
      <dgm:t>
        <a:bodyPr/>
        <a:lstStyle/>
        <a:p>
          <a:r>
            <a:rPr lang="en-GB" dirty="0" smtClean="0"/>
            <a:t>mechanized </a:t>
          </a:r>
          <a:endParaRPr lang="ru-RU" dirty="0" smtClean="0"/>
        </a:p>
      </dgm:t>
    </dgm:pt>
    <dgm:pt modelId="{5F7C26C6-795A-4535-8BB8-A8AA1D4CC1A3}" type="parTrans" cxnId="{3B2AC401-0C89-4309-B65C-6CE92C4C4650}">
      <dgm:prSet/>
      <dgm:spPr/>
      <dgm:t>
        <a:bodyPr/>
        <a:lstStyle/>
        <a:p>
          <a:endParaRPr lang="ru-RU"/>
        </a:p>
      </dgm:t>
    </dgm:pt>
    <dgm:pt modelId="{ACE764BB-7D6C-4F6C-AD98-F38C1CB7BEAB}" type="sibTrans" cxnId="{3B2AC401-0C89-4309-B65C-6CE92C4C4650}">
      <dgm:prSet/>
      <dgm:spPr/>
      <dgm:t>
        <a:bodyPr/>
        <a:lstStyle/>
        <a:p>
          <a:endParaRPr lang="ru-RU"/>
        </a:p>
      </dgm:t>
    </dgm:pt>
    <dgm:pt modelId="{DCE7B68E-BDFB-4551-971A-0778AD307153}">
      <dgm:prSet/>
      <dgm:spPr/>
      <dgm:t>
        <a:bodyPr/>
        <a:lstStyle/>
        <a:p>
          <a:r>
            <a:rPr lang="en-GB" dirty="0" smtClean="0"/>
            <a:t>automated</a:t>
          </a:r>
          <a:endParaRPr lang="ru-RU" dirty="0" smtClean="0"/>
        </a:p>
      </dgm:t>
    </dgm:pt>
    <dgm:pt modelId="{FC395742-2EC1-4315-BB6D-89BD018DCE55}" type="parTrans" cxnId="{A9207951-9792-4966-A748-0191997398D3}">
      <dgm:prSet/>
      <dgm:spPr/>
      <dgm:t>
        <a:bodyPr/>
        <a:lstStyle/>
        <a:p>
          <a:endParaRPr lang="ru-RU"/>
        </a:p>
      </dgm:t>
    </dgm:pt>
    <dgm:pt modelId="{D3FCCA16-311E-4FC4-A378-F0C14B799F5E}" type="sibTrans" cxnId="{A9207951-9792-4966-A748-0191997398D3}">
      <dgm:prSet/>
      <dgm:spPr/>
      <dgm:t>
        <a:bodyPr/>
        <a:lstStyle/>
        <a:p>
          <a:endParaRPr lang="ru-RU"/>
        </a:p>
      </dgm:t>
    </dgm:pt>
    <dgm:pt modelId="{9B8EE4A9-AFC7-4942-A0BF-1DD7ACAD825B}" type="pres">
      <dgm:prSet presAssocID="{7A3EB4A8-363E-4179-92A6-E965EE87EB23}" presName="Name0" presStyleCnt="0">
        <dgm:presLayoutVars>
          <dgm:chPref val="1"/>
          <dgm:dir/>
          <dgm:animOne val="branch"/>
          <dgm:animLvl val="lvl"/>
          <dgm:resizeHandles/>
        </dgm:presLayoutVars>
      </dgm:prSet>
      <dgm:spPr/>
      <dgm:t>
        <a:bodyPr/>
        <a:lstStyle/>
        <a:p>
          <a:endParaRPr lang="ru-RU"/>
        </a:p>
      </dgm:t>
    </dgm:pt>
    <dgm:pt modelId="{92DCD2A3-82D8-43F2-B42E-880AF9A62202}" type="pres">
      <dgm:prSet presAssocID="{F7BBBB09-358E-4FD6-B1AD-C9832CBF1064}" presName="vertOne" presStyleCnt="0"/>
      <dgm:spPr/>
    </dgm:pt>
    <dgm:pt modelId="{03A745AA-6D7E-4269-9359-FC6EC1A064DC}" type="pres">
      <dgm:prSet presAssocID="{F7BBBB09-358E-4FD6-B1AD-C9832CBF1064}" presName="txOne" presStyleLbl="node0" presStyleIdx="0" presStyleCnt="1" custLinFactY="-1304" custLinFactNeighborX="-11" custLinFactNeighborY="-100000">
        <dgm:presLayoutVars>
          <dgm:chPref val="3"/>
        </dgm:presLayoutVars>
      </dgm:prSet>
      <dgm:spPr/>
      <dgm:t>
        <a:bodyPr/>
        <a:lstStyle/>
        <a:p>
          <a:endParaRPr lang="ru-RU"/>
        </a:p>
      </dgm:t>
    </dgm:pt>
    <dgm:pt modelId="{CF388486-F09A-41B8-84F7-8E9B1F0E1A13}" type="pres">
      <dgm:prSet presAssocID="{F7BBBB09-358E-4FD6-B1AD-C9832CBF1064}" presName="parTransOne" presStyleCnt="0"/>
      <dgm:spPr/>
    </dgm:pt>
    <dgm:pt modelId="{7FFCCA44-871B-45C5-9D34-42A568367E2F}" type="pres">
      <dgm:prSet presAssocID="{F7BBBB09-358E-4FD6-B1AD-C9832CBF1064}" presName="horzOne" presStyleCnt="0"/>
      <dgm:spPr/>
    </dgm:pt>
    <dgm:pt modelId="{E06C957B-829A-409B-A238-BDB99F7B91F9}" type="pres">
      <dgm:prSet presAssocID="{9C023C24-57A5-4C3E-9F2A-2E5803D70937}" presName="vertTwo" presStyleCnt="0"/>
      <dgm:spPr/>
    </dgm:pt>
    <dgm:pt modelId="{A31CE7BA-0525-4FDE-AF28-156FC7D542B2}" type="pres">
      <dgm:prSet presAssocID="{9C023C24-57A5-4C3E-9F2A-2E5803D70937}" presName="txTwo" presStyleLbl="node2" presStyleIdx="0" presStyleCnt="4">
        <dgm:presLayoutVars>
          <dgm:chPref val="3"/>
        </dgm:presLayoutVars>
      </dgm:prSet>
      <dgm:spPr/>
      <dgm:t>
        <a:bodyPr/>
        <a:lstStyle/>
        <a:p>
          <a:endParaRPr lang="ru-RU"/>
        </a:p>
      </dgm:t>
    </dgm:pt>
    <dgm:pt modelId="{186E5655-8435-41FD-BE2C-D5847B11F489}" type="pres">
      <dgm:prSet presAssocID="{9C023C24-57A5-4C3E-9F2A-2E5803D70937}" presName="horzTwo" presStyleCnt="0"/>
      <dgm:spPr/>
    </dgm:pt>
    <dgm:pt modelId="{C29042C9-F75B-46BD-8BC1-FCA6A6C5CB9A}" type="pres">
      <dgm:prSet presAssocID="{A5982507-FC19-4AB1-9245-CEE8361D89A2}" presName="sibSpaceTwo" presStyleCnt="0"/>
      <dgm:spPr/>
    </dgm:pt>
    <dgm:pt modelId="{8E2B68A7-AF3A-4852-A592-342C83E5CDD2}" type="pres">
      <dgm:prSet presAssocID="{BFBCC41D-9AF2-43C1-83EC-C9C975CFDF94}" presName="vertTwo" presStyleCnt="0"/>
      <dgm:spPr/>
    </dgm:pt>
    <dgm:pt modelId="{4B0BB539-654B-4D8D-A14E-9C6AE45715A0}" type="pres">
      <dgm:prSet presAssocID="{BFBCC41D-9AF2-43C1-83EC-C9C975CFDF94}" presName="txTwo" presStyleLbl="node2" presStyleIdx="1" presStyleCnt="4" custLinFactNeighborX="766" custLinFactNeighborY="-234">
        <dgm:presLayoutVars>
          <dgm:chPref val="3"/>
        </dgm:presLayoutVars>
      </dgm:prSet>
      <dgm:spPr/>
      <dgm:t>
        <a:bodyPr/>
        <a:lstStyle/>
        <a:p>
          <a:endParaRPr lang="ru-RU"/>
        </a:p>
      </dgm:t>
    </dgm:pt>
    <dgm:pt modelId="{7E393623-5F96-40FF-8C85-5BC65D4AA601}" type="pres">
      <dgm:prSet presAssocID="{BFBCC41D-9AF2-43C1-83EC-C9C975CFDF94}" presName="horzTwo" presStyleCnt="0"/>
      <dgm:spPr/>
    </dgm:pt>
    <dgm:pt modelId="{1FC162CD-8BEC-43EA-BAD1-BF9B0F32D7DA}" type="pres">
      <dgm:prSet presAssocID="{EC3520EA-3B7A-420C-A85D-E1D708E12363}" presName="sibSpaceTwo" presStyleCnt="0"/>
      <dgm:spPr/>
    </dgm:pt>
    <dgm:pt modelId="{5B131AAD-930E-45E5-A29B-C77EBB314BD9}" type="pres">
      <dgm:prSet presAssocID="{2D74EC87-45FB-4576-BB19-5D17D9E184F1}" presName="vertTwo" presStyleCnt="0"/>
      <dgm:spPr/>
    </dgm:pt>
    <dgm:pt modelId="{50AAE58E-1720-43A3-A179-E6A52BC54F08}" type="pres">
      <dgm:prSet presAssocID="{2D74EC87-45FB-4576-BB19-5D17D9E184F1}" presName="txTwo" presStyleLbl="node2" presStyleIdx="2" presStyleCnt="4" custLinFactNeighborX="477" custLinFactNeighborY="-234">
        <dgm:presLayoutVars>
          <dgm:chPref val="3"/>
        </dgm:presLayoutVars>
      </dgm:prSet>
      <dgm:spPr/>
      <dgm:t>
        <a:bodyPr/>
        <a:lstStyle/>
        <a:p>
          <a:endParaRPr lang="ru-RU"/>
        </a:p>
      </dgm:t>
    </dgm:pt>
    <dgm:pt modelId="{4462190F-14F3-4BBA-A1D6-A802BDA31412}" type="pres">
      <dgm:prSet presAssocID="{2D74EC87-45FB-4576-BB19-5D17D9E184F1}" presName="horzTwo" presStyleCnt="0"/>
      <dgm:spPr/>
    </dgm:pt>
    <dgm:pt modelId="{83148C7A-5C8E-461B-8764-C0F23129EC8D}" type="pres">
      <dgm:prSet presAssocID="{ACE764BB-7D6C-4F6C-AD98-F38C1CB7BEAB}" presName="sibSpaceTwo" presStyleCnt="0"/>
      <dgm:spPr/>
    </dgm:pt>
    <dgm:pt modelId="{0CCDB5D1-35E6-454A-A305-70D8BB357639}" type="pres">
      <dgm:prSet presAssocID="{DCE7B68E-BDFB-4551-971A-0778AD307153}" presName="vertTwo" presStyleCnt="0"/>
      <dgm:spPr/>
    </dgm:pt>
    <dgm:pt modelId="{AF9261A3-2384-4188-8C50-9DB4FB0C3C55}" type="pres">
      <dgm:prSet presAssocID="{DCE7B68E-BDFB-4551-971A-0778AD307153}" presName="txTwo" presStyleLbl="node2" presStyleIdx="3" presStyleCnt="4">
        <dgm:presLayoutVars>
          <dgm:chPref val="3"/>
        </dgm:presLayoutVars>
      </dgm:prSet>
      <dgm:spPr/>
      <dgm:t>
        <a:bodyPr/>
        <a:lstStyle/>
        <a:p>
          <a:endParaRPr lang="ru-RU"/>
        </a:p>
      </dgm:t>
    </dgm:pt>
    <dgm:pt modelId="{94BCDCAB-D2EC-4015-AE5C-8AD5A91F1CA1}" type="pres">
      <dgm:prSet presAssocID="{DCE7B68E-BDFB-4551-971A-0778AD307153}" presName="horzTwo" presStyleCnt="0"/>
      <dgm:spPr/>
    </dgm:pt>
  </dgm:ptLst>
  <dgm:cxnLst>
    <dgm:cxn modelId="{8D077682-83E7-4149-AC6F-CA70E51D6DB6}" type="presOf" srcId="{BFBCC41D-9AF2-43C1-83EC-C9C975CFDF94}" destId="{4B0BB539-654B-4D8D-A14E-9C6AE45715A0}" srcOrd="0" destOrd="0" presId="urn:microsoft.com/office/officeart/2005/8/layout/hierarchy4"/>
    <dgm:cxn modelId="{3B2AC401-0C89-4309-B65C-6CE92C4C4650}" srcId="{F7BBBB09-358E-4FD6-B1AD-C9832CBF1064}" destId="{2D74EC87-45FB-4576-BB19-5D17D9E184F1}" srcOrd="2" destOrd="0" parTransId="{5F7C26C6-795A-4535-8BB8-A8AA1D4CC1A3}" sibTransId="{ACE764BB-7D6C-4F6C-AD98-F38C1CB7BEAB}"/>
    <dgm:cxn modelId="{15BA5617-48C4-4980-A896-4D37D1605B98}" srcId="{F7BBBB09-358E-4FD6-B1AD-C9832CBF1064}" destId="{BFBCC41D-9AF2-43C1-83EC-C9C975CFDF94}" srcOrd="1" destOrd="0" parTransId="{27DD09C8-77FB-45A5-9955-053D4B66CC5D}" sibTransId="{EC3520EA-3B7A-420C-A85D-E1D708E12363}"/>
    <dgm:cxn modelId="{13BBAFD6-3995-4C32-97F5-8DCB6AF181FD}" srcId="{7A3EB4A8-363E-4179-92A6-E965EE87EB23}" destId="{F7BBBB09-358E-4FD6-B1AD-C9832CBF1064}" srcOrd="0" destOrd="0" parTransId="{C4A613E3-3430-4C2D-A7A6-804858AE394D}" sibTransId="{77300444-3A26-4412-AFD7-797B188E2830}"/>
    <dgm:cxn modelId="{843EE738-99CF-4CE5-BBDD-4A7C87817713}" type="presOf" srcId="{2D74EC87-45FB-4576-BB19-5D17D9E184F1}" destId="{50AAE58E-1720-43A3-A179-E6A52BC54F08}" srcOrd="0" destOrd="0" presId="urn:microsoft.com/office/officeart/2005/8/layout/hierarchy4"/>
    <dgm:cxn modelId="{0FDFE94D-AD99-4AE0-A5A6-247D4DA038C2}" type="presOf" srcId="{DCE7B68E-BDFB-4551-971A-0778AD307153}" destId="{AF9261A3-2384-4188-8C50-9DB4FB0C3C55}" srcOrd="0" destOrd="0" presId="urn:microsoft.com/office/officeart/2005/8/layout/hierarchy4"/>
    <dgm:cxn modelId="{A9207951-9792-4966-A748-0191997398D3}" srcId="{F7BBBB09-358E-4FD6-B1AD-C9832CBF1064}" destId="{DCE7B68E-BDFB-4551-971A-0778AD307153}" srcOrd="3" destOrd="0" parTransId="{FC395742-2EC1-4315-BB6D-89BD018DCE55}" sibTransId="{D3FCCA16-311E-4FC4-A378-F0C14B799F5E}"/>
    <dgm:cxn modelId="{E208F74C-DED1-4590-9DB0-249158F8DD8E}" srcId="{F7BBBB09-358E-4FD6-B1AD-C9832CBF1064}" destId="{9C023C24-57A5-4C3E-9F2A-2E5803D70937}" srcOrd="0" destOrd="0" parTransId="{A3A7ACF3-B50A-4A85-A47F-C0E2291C8DB2}" sibTransId="{A5982507-FC19-4AB1-9245-CEE8361D89A2}"/>
    <dgm:cxn modelId="{B7BB01A8-40D5-40D5-8652-2DEF818EC482}" type="presOf" srcId="{F7BBBB09-358E-4FD6-B1AD-C9832CBF1064}" destId="{03A745AA-6D7E-4269-9359-FC6EC1A064DC}" srcOrd="0" destOrd="0" presId="urn:microsoft.com/office/officeart/2005/8/layout/hierarchy4"/>
    <dgm:cxn modelId="{5742E6C6-0DB2-49CA-9FE9-B31634E0E31F}" type="presOf" srcId="{9C023C24-57A5-4C3E-9F2A-2E5803D70937}" destId="{A31CE7BA-0525-4FDE-AF28-156FC7D542B2}" srcOrd="0" destOrd="0" presId="urn:microsoft.com/office/officeart/2005/8/layout/hierarchy4"/>
    <dgm:cxn modelId="{DA15582D-BB07-425B-90BD-475D7C272E30}" type="presOf" srcId="{7A3EB4A8-363E-4179-92A6-E965EE87EB23}" destId="{9B8EE4A9-AFC7-4942-A0BF-1DD7ACAD825B}" srcOrd="0" destOrd="0" presId="urn:microsoft.com/office/officeart/2005/8/layout/hierarchy4"/>
    <dgm:cxn modelId="{A8BEA11C-EE6E-4A41-9E50-187C2D4CD95A}" type="presParOf" srcId="{9B8EE4A9-AFC7-4942-A0BF-1DD7ACAD825B}" destId="{92DCD2A3-82D8-43F2-B42E-880AF9A62202}" srcOrd="0" destOrd="0" presId="urn:microsoft.com/office/officeart/2005/8/layout/hierarchy4"/>
    <dgm:cxn modelId="{83AA5A5C-FD20-498B-BBF1-5D8C8142C65A}" type="presParOf" srcId="{92DCD2A3-82D8-43F2-B42E-880AF9A62202}" destId="{03A745AA-6D7E-4269-9359-FC6EC1A064DC}" srcOrd="0" destOrd="0" presId="urn:microsoft.com/office/officeart/2005/8/layout/hierarchy4"/>
    <dgm:cxn modelId="{35C667CB-C2EF-4DD8-99F9-086E9A6C009E}" type="presParOf" srcId="{92DCD2A3-82D8-43F2-B42E-880AF9A62202}" destId="{CF388486-F09A-41B8-84F7-8E9B1F0E1A13}" srcOrd="1" destOrd="0" presId="urn:microsoft.com/office/officeart/2005/8/layout/hierarchy4"/>
    <dgm:cxn modelId="{CC46B60C-17CF-4BD1-9F85-B2311364A7B3}" type="presParOf" srcId="{92DCD2A3-82D8-43F2-B42E-880AF9A62202}" destId="{7FFCCA44-871B-45C5-9D34-42A568367E2F}" srcOrd="2" destOrd="0" presId="urn:microsoft.com/office/officeart/2005/8/layout/hierarchy4"/>
    <dgm:cxn modelId="{4EB87FBC-C475-4E5E-B464-43B1D99004CE}" type="presParOf" srcId="{7FFCCA44-871B-45C5-9D34-42A568367E2F}" destId="{E06C957B-829A-409B-A238-BDB99F7B91F9}" srcOrd="0" destOrd="0" presId="urn:microsoft.com/office/officeart/2005/8/layout/hierarchy4"/>
    <dgm:cxn modelId="{4BEF2483-3FD7-49A1-BF4D-B11FB6D2179B}" type="presParOf" srcId="{E06C957B-829A-409B-A238-BDB99F7B91F9}" destId="{A31CE7BA-0525-4FDE-AF28-156FC7D542B2}" srcOrd="0" destOrd="0" presId="urn:microsoft.com/office/officeart/2005/8/layout/hierarchy4"/>
    <dgm:cxn modelId="{176C83E6-8EF7-4EA0-AACA-4EEF236F5529}" type="presParOf" srcId="{E06C957B-829A-409B-A238-BDB99F7B91F9}" destId="{186E5655-8435-41FD-BE2C-D5847B11F489}" srcOrd="1" destOrd="0" presId="urn:microsoft.com/office/officeart/2005/8/layout/hierarchy4"/>
    <dgm:cxn modelId="{5F01A5CB-C3FC-4385-A1C5-B1EF8AE36FF9}" type="presParOf" srcId="{7FFCCA44-871B-45C5-9D34-42A568367E2F}" destId="{C29042C9-F75B-46BD-8BC1-FCA6A6C5CB9A}" srcOrd="1" destOrd="0" presId="urn:microsoft.com/office/officeart/2005/8/layout/hierarchy4"/>
    <dgm:cxn modelId="{88518E9C-4F96-4B63-B3FF-8EDE191F49FC}" type="presParOf" srcId="{7FFCCA44-871B-45C5-9D34-42A568367E2F}" destId="{8E2B68A7-AF3A-4852-A592-342C83E5CDD2}" srcOrd="2" destOrd="0" presId="urn:microsoft.com/office/officeart/2005/8/layout/hierarchy4"/>
    <dgm:cxn modelId="{411B440C-AAF3-4FEC-BE60-0D372073E08A}" type="presParOf" srcId="{8E2B68A7-AF3A-4852-A592-342C83E5CDD2}" destId="{4B0BB539-654B-4D8D-A14E-9C6AE45715A0}" srcOrd="0" destOrd="0" presId="urn:microsoft.com/office/officeart/2005/8/layout/hierarchy4"/>
    <dgm:cxn modelId="{273D1726-1179-4AE1-8DFA-ECB12A001F04}" type="presParOf" srcId="{8E2B68A7-AF3A-4852-A592-342C83E5CDD2}" destId="{7E393623-5F96-40FF-8C85-5BC65D4AA601}" srcOrd="1" destOrd="0" presId="urn:microsoft.com/office/officeart/2005/8/layout/hierarchy4"/>
    <dgm:cxn modelId="{183F7CDE-0BA2-416C-82AD-FF377E3FBE84}" type="presParOf" srcId="{7FFCCA44-871B-45C5-9D34-42A568367E2F}" destId="{1FC162CD-8BEC-43EA-BAD1-BF9B0F32D7DA}" srcOrd="3" destOrd="0" presId="urn:microsoft.com/office/officeart/2005/8/layout/hierarchy4"/>
    <dgm:cxn modelId="{7BC1B070-4E9D-4196-BC27-176D5A698F46}" type="presParOf" srcId="{7FFCCA44-871B-45C5-9D34-42A568367E2F}" destId="{5B131AAD-930E-45E5-A29B-C77EBB314BD9}" srcOrd="4" destOrd="0" presId="urn:microsoft.com/office/officeart/2005/8/layout/hierarchy4"/>
    <dgm:cxn modelId="{D98BD444-7222-46E0-B371-74867EF30D66}" type="presParOf" srcId="{5B131AAD-930E-45E5-A29B-C77EBB314BD9}" destId="{50AAE58E-1720-43A3-A179-E6A52BC54F08}" srcOrd="0" destOrd="0" presId="urn:microsoft.com/office/officeart/2005/8/layout/hierarchy4"/>
    <dgm:cxn modelId="{158546E7-3661-4762-943A-E470D1927E7A}" type="presParOf" srcId="{5B131AAD-930E-45E5-A29B-C77EBB314BD9}" destId="{4462190F-14F3-4BBA-A1D6-A802BDA31412}" srcOrd="1" destOrd="0" presId="urn:microsoft.com/office/officeart/2005/8/layout/hierarchy4"/>
    <dgm:cxn modelId="{A7975903-4263-4591-9A4E-490606D05722}" type="presParOf" srcId="{7FFCCA44-871B-45C5-9D34-42A568367E2F}" destId="{83148C7A-5C8E-461B-8764-C0F23129EC8D}" srcOrd="5" destOrd="0" presId="urn:microsoft.com/office/officeart/2005/8/layout/hierarchy4"/>
    <dgm:cxn modelId="{D27268CC-C53F-48C6-85A7-1B9BB0CFA5D2}" type="presParOf" srcId="{7FFCCA44-871B-45C5-9D34-42A568367E2F}" destId="{0CCDB5D1-35E6-454A-A305-70D8BB357639}" srcOrd="6" destOrd="0" presId="urn:microsoft.com/office/officeart/2005/8/layout/hierarchy4"/>
    <dgm:cxn modelId="{C261D08B-6F17-44DC-9BA2-34A31668F3EA}" type="presParOf" srcId="{0CCDB5D1-35E6-454A-A305-70D8BB357639}" destId="{AF9261A3-2384-4188-8C50-9DB4FB0C3C55}" srcOrd="0" destOrd="0" presId="urn:microsoft.com/office/officeart/2005/8/layout/hierarchy4"/>
    <dgm:cxn modelId="{3087D80B-01B4-42ED-A6AC-169AFFB9BCFC}" type="presParOf" srcId="{0CCDB5D1-35E6-454A-A305-70D8BB357639}" destId="{94BCDCAB-D2EC-4015-AE5C-8AD5A91F1CA1}" srcOrd="1" destOrd="0" presId="urn:microsoft.com/office/officeart/2005/8/layout/hierarchy4"/>
  </dgm:cxnLst>
  <dgm:bg/>
  <dgm:whole/>
</dgm:dataModel>
</file>

<file path=ppt/diagrams/data4.xml><?xml version="1.0" encoding="utf-8"?>
<dgm:dataModel xmlns:dgm="http://schemas.openxmlformats.org/drawingml/2006/diagram" xmlns:a="http://schemas.openxmlformats.org/drawingml/2006/main">
  <dgm:ptLst>
    <dgm:pt modelId="{74422C62-30DE-4623-BBC7-A44901B13895}"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ru-RU"/>
        </a:p>
      </dgm:t>
    </dgm:pt>
    <dgm:pt modelId="{B065039E-83C6-4159-BDFD-DD4A77AC6C4B}">
      <dgm:prSet phldrT="[Текст]" custT="1"/>
      <dgm:spPr/>
      <dgm:t>
        <a:bodyPr/>
        <a:lstStyle/>
        <a:p>
          <a:r>
            <a:rPr lang="en-GB" sz="2400" b="1" dirty="0" smtClean="0"/>
            <a:t>one-off production</a:t>
          </a:r>
          <a:endParaRPr lang="ru-RU" sz="2400" b="1" dirty="0"/>
        </a:p>
      </dgm:t>
    </dgm:pt>
    <dgm:pt modelId="{29AFF210-95C9-4F09-BECE-333DF6970690}" type="parTrans" cxnId="{4345F91D-E372-4D94-8F65-E2B2B55BF80B}">
      <dgm:prSet/>
      <dgm:spPr/>
      <dgm:t>
        <a:bodyPr/>
        <a:lstStyle/>
        <a:p>
          <a:endParaRPr lang="ru-RU"/>
        </a:p>
      </dgm:t>
    </dgm:pt>
    <dgm:pt modelId="{B0635D24-7274-4FEC-94D0-5B98A91F46EA}" type="sibTrans" cxnId="{4345F91D-E372-4D94-8F65-E2B2B55BF80B}">
      <dgm:prSet/>
      <dgm:spPr/>
      <dgm:t>
        <a:bodyPr/>
        <a:lstStyle/>
        <a:p>
          <a:endParaRPr lang="ru-RU"/>
        </a:p>
      </dgm:t>
    </dgm:pt>
    <dgm:pt modelId="{E43D4D58-6179-4040-83E8-1F7CAC7BD81E}">
      <dgm:prSet phldrT="[Текст]" custT="1"/>
      <dgm:spPr/>
      <dgm:t>
        <a:bodyPr/>
        <a:lstStyle/>
        <a:p>
          <a:pPr algn="l"/>
          <a:endParaRPr lang="ru-RU" sz="1600" dirty="0"/>
        </a:p>
      </dgm:t>
    </dgm:pt>
    <dgm:pt modelId="{ABE9D67D-0F11-47D5-B169-C99F657F67CF}" type="parTrans" cxnId="{881E6DBC-171E-49E4-9427-4B2FACD4D7F6}">
      <dgm:prSet/>
      <dgm:spPr/>
      <dgm:t>
        <a:bodyPr/>
        <a:lstStyle/>
        <a:p>
          <a:endParaRPr lang="ru-RU"/>
        </a:p>
      </dgm:t>
    </dgm:pt>
    <dgm:pt modelId="{07F61A44-D46E-4BDE-A342-312DEEE74F81}" type="sibTrans" cxnId="{881E6DBC-171E-49E4-9427-4B2FACD4D7F6}">
      <dgm:prSet/>
      <dgm:spPr/>
      <dgm:t>
        <a:bodyPr/>
        <a:lstStyle/>
        <a:p>
          <a:endParaRPr lang="ru-RU"/>
        </a:p>
      </dgm:t>
    </dgm:pt>
    <dgm:pt modelId="{75447A8F-AFBA-43BB-9A7C-796487355A60}">
      <dgm:prSet phldrT="[Текст]" custT="1"/>
      <dgm:spPr/>
      <dgm:t>
        <a:bodyPr/>
        <a:lstStyle/>
        <a:p>
          <a:r>
            <a:rPr lang="en-GB" sz="2400" b="1" dirty="0" smtClean="0"/>
            <a:t>batch production</a:t>
          </a:r>
          <a:endParaRPr lang="ru-RU" sz="2400" b="1" dirty="0"/>
        </a:p>
      </dgm:t>
    </dgm:pt>
    <dgm:pt modelId="{35732F4F-59FD-4E2D-A56F-C0FA2E168392}" type="parTrans" cxnId="{0AD29519-40FF-4E4C-A7BB-154442217053}">
      <dgm:prSet/>
      <dgm:spPr/>
      <dgm:t>
        <a:bodyPr/>
        <a:lstStyle/>
        <a:p>
          <a:endParaRPr lang="ru-RU"/>
        </a:p>
      </dgm:t>
    </dgm:pt>
    <dgm:pt modelId="{2D3A8815-AE99-4C83-9167-22D9E886203F}" type="sibTrans" cxnId="{0AD29519-40FF-4E4C-A7BB-154442217053}">
      <dgm:prSet/>
      <dgm:spPr/>
      <dgm:t>
        <a:bodyPr/>
        <a:lstStyle/>
        <a:p>
          <a:endParaRPr lang="ru-RU"/>
        </a:p>
      </dgm:t>
    </dgm:pt>
    <dgm:pt modelId="{C4A7DF4C-72EC-4827-82AE-EDE4F519E51A}">
      <dgm:prSet phldrT="[Текст]"/>
      <dgm:spPr/>
      <dgm:t>
        <a:bodyPr/>
        <a:lstStyle/>
        <a:p>
          <a:pPr algn="just"/>
          <a:r>
            <a:rPr lang="en-US" dirty="0" smtClean="0"/>
            <a:t>characterized by the manufacture of a batch (series) of products. Depending on the size of the series, small-batch, medium-batch, large-batch production are distinguished.</a:t>
          </a:r>
          <a:endParaRPr lang="ru-RU" dirty="0"/>
        </a:p>
      </dgm:t>
    </dgm:pt>
    <dgm:pt modelId="{19EF1A6B-8D15-4D6A-A46C-CC6C1BA3D5DD}" type="parTrans" cxnId="{E3C35B3B-F3E5-4972-AAC4-DD0E7B54B3EF}">
      <dgm:prSet/>
      <dgm:spPr/>
      <dgm:t>
        <a:bodyPr/>
        <a:lstStyle/>
        <a:p>
          <a:endParaRPr lang="ru-RU"/>
        </a:p>
      </dgm:t>
    </dgm:pt>
    <dgm:pt modelId="{901B0136-17F5-4A58-8032-A7AE550D46D0}" type="sibTrans" cxnId="{E3C35B3B-F3E5-4972-AAC4-DD0E7B54B3EF}">
      <dgm:prSet/>
      <dgm:spPr/>
      <dgm:t>
        <a:bodyPr/>
        <a:lstStyle/>
        <a:p>
          <a:endParaRPr lang="ru-RU"/>
        </a:p>
      </dgm:t>
    </dgm:pt>
    <dgm:pt modelId="{DB172087-C0F8-41AA-A6B4-1F41C6EB465E}">
      <dgm:prSet phldrT="[Текст]" custT="1"/>
      <dgm:spPr/>
      <dgm:t>
        <a:bodyPr/>
        <a:lstStyle/>
        <a:p>
          <a:r>
            <a:rPr lang="en-GB" sz="2400" b="1" dirty="0" smtClean="0"/>
            <a:t>mass production</a:t>
          </a:r>
          <a:endParaRPr lang="ru-RU" sz="2400" b="1" dirty="0"/>
        </a:p>
      </dgm:t>
    </dgm:pt>
    <dgm:pt modelId="{79BC4A7A-C489-44B3-86CE-B00EDE36446B}" type="parTrans" cxnId="{08507442-2E4E-4D6C-9A67-08B1A6E9E0FF}">
      <dgm:prSet/>
      <dgm:spPr/>
      <dgm:t>
        <a:bodyPr/>
        <a:lstStyle/>
        <a:p>
          <a:endParaRPr lang="ru-RU"/>
        </a:p>
      </dgm:t>
    </dgm:pt>
    <dgm:pt modelId="{71A6E1FB-5AAD-418E-807B-D8B2034E490F}" type="sibTrans" cxnId="{08507442-2E4E-4D6C-9A67-08B1A6E9E0FF}">
      <dgm:prSet/>
      <dgm:spPr/>
      <dgm:t>
        <a:bodyPr/>
        <a:lstStyle/>
        <a:p>
          <a:endParaRPr lang="ru-RU"/>
        </a:p>
      </dgm:t>
    </dgm:pt>
    <dgm:pt modelId="{2FF5AD02-27C4-431E-A949-C03A7A85F810}">
      <dgm:prSet phldrT="[Текст]" custT="1"/>
      <dgm:spPr/>
      <dgm:t>
        <a:bodyPr/>
        <a:lstStyle/>
        <a:p>
          <a:pPr algn="just"/>
          <a:endParaRPr lang="ru-RU" sz="2000" dirty="0"/>
        </a:p>
      </dgm:t>
    </dgm:pt>
    <dgm:pt modelId="{ADF2C883-BF26-4603-A53F-4873F7DF157B}" type="parTrans" cxnId="{8344FBAD-64E6-4459-94C2-A2A265D17D53}">
      <dgm:prSet/>
      <dgm:spPr/>
      <dgm:t>
        <a:bodyPr/>
        <a:lstStyle/>
        <a:p>
          <a:endParaRPr lang="ru-RU"/>
        </a:p>
      </dgm:t>
    </dgm:pt>
    <dgm:pt modelId="{18144349-9D8F-4FDA-B17F-B606ACDC3106}" type="sibTrans" cxnId="{8344FBAD-64E6-4459-94C2-A2A265D17D53}">
      <dgm:prSet/>
      <dgm:spPr/>
      <dgm:t>
        <a:bodyPr/>
        <a:lstStyle/>
        <a:p>
          <a:endParaRPr lang="ru-RU"/>
        </a:p>
      </dgm:t>
    </dgm:pt>
    <dgm:pt modelId="{09DC3224-D3CD-47B2-8D79-F761ED72AA8D}">
      <dgm:prSet custT="1"/>
      <dgm:spPr/>
      <dgm:t>
        <a:bodyPr/>
        <a:lstStyle/>
        <a:p>
          <a:pPr algn="just"/>
          <a:r>
            <a:rPr lang="en-US" sz="2000" dirty="0"/>
            <a:t>characterized by a wide range of products and a small production volume of identical products.</a:t>
          </a:r>
          <a:endParaRPr lang="ru-RU" sz="2000" dirty="0"/>
        </a:p>
      </dgm:t>
    </dgm:pt>
    <dgm:pt modelId="{32C2FCC8-C99C-4939-AB5C-42F2EFFCD00F}" type="parTrans" cxnId="{C651849B-D3D2-4564-BC92-710D3B9CAF60}">
      <dgm:prSet/>
      <dgm:spPr/>
      <dgm:t>
        <a:bodyPr/>
        <a:lstStyle/>
        <a:p>
          <a:endParaRPr lang="ru-RU"/>
        </a:p>
      </dgm:t>
    </dgm:pt>
    <dgm:pt modelId="{E0943C4B-6452-4CFC-A914-196CCE6312F1}" type="sibTrans" cxnId="{C651849B-D3D2-4564-BC92-710D3B9CAF60}">
      <dgm:prSet/>
      <dgm:spPr/>
      <dgm:t>
        <a:bodyPr/>
        <a:lstStyle/>
        <a:p>
          <a:endParaRPr lang="ru-RU"/>
        </a:p>
      </dgm:t>
    </dgm:pt>
    <dgm:pt modelId="{F4722A99-71F0-4048-94BD-A56FB8BB4015}">
      <dgm:prSet custT="1"/>
      <dgm:spPr/>
      <dgm:t>
        <a:bodyPr/>
        <a:lstStyle/>
        <a:p>
          <a:pPr algn="just"/>
          <a:r>
            <a:rPr lang="en-US" sz="2000" dirty="0"/>
            <a:t>characterized by the manufacture of certain types of products in large quantities for a long period.</a:t>
          </a:r>
          <a:endParaRPr lang="ru-RU" sz="2000" dirty="0"/>
        </a:p>
      </dgm:t>
    </dgm:pt>
    <dgm:pt modelId="{6C55A5F5-808E-40F0-84C6-2EF4F55EC7E3}" type="parTrans" cxnId="{19980DFE-5DC6-4AFB-B344-511FF4C29489}">
      <dgm:prSet/>
      <dgm:spPr/>
      <dgm:t>
        <a:bodyPr/>
        <a:lstStyle/>
        <a:p>
          <a:endParaRPr lang="ru-RU"/>
        </a:p>
      </dgm:t>
    </dgm:pt>
    <dgm:pt modelId="{EFFA3EA4-5422-40A7-9A7B-E95A277E8900}" type="sibTrans" cxnId="{19980DFE-5DC6-4AFB-B344-511FF4C29489}">
      <dgm:prSet/>
      <dgm:spPr/>
      <dgm:t>
        <a:bodyPr/>
        <a:lstStyle/>
        <a:p>
          <a:endParaRPr lang="ru-RU"/>
        </a:p>
      </dgm:t>
    </dgm:pt>
    <dgm:pt modelId="{56D390FF-9856-451D-904A-3C761EA07988}" type="pres">
      <dgm:prSet presAssocID="{74422C62-30DE-4623-BBC7-A44901B13895}" presName="Name0" presStyleCnt="0">
        <dgm:presLayoutVars>
          <dgm:dir/>
          <dgm:animLvl val="lvl"/>
          <dgm:resizeHandles val="exact"/>
        </dgm:presLayoutVars>
      </dgm:prSet>
      <dgm:spPr/>
      <dgm:t>
        <a:bodyPr/>
        <a:lstStyle/>
        <a:p>
          <a:endParaRPr lang="ru-RU"/>
        </a:p>
      </dgm:t>
    </dgm:pt>
    <dgm:pt modelId="{048C4A2E-6E8E-4A98-B5EC-E608C39DA793}" type="pres">
      <dgm:prSet presAssocID="{B065039E-83C6-4159-BDFD-DD4A77AC6C4B}" presName="composite" presStyleCnt="0"/>
      <dgm:spPr/>
    </dgm:pt>
    <dgm:pt modelId="{FC86C014-DFAF-4917-87C0-01E24D10CB03}" type="pres">
      <dgm:prSet presAssocID="{B065039E-83C6-4159-BDFD-DD4A77AC6C4B}" presName="parTx" presStyleLbl="alignNode1" presStyleIdx="0" presStyleCnt="3">
        <dgm:presLayoutVars>
          <dgm:chMax val="0"/>
          <dgm:chPref val="0"/>
          <dgm:bulletEnabled val="1"/>
        </dgm:presLayoutVars>
      </dgm:prSet>
      <dgm:spPr/>
      <dgm:t>
        <a:bodyPr/>
        <a:lstStyle/>
        <a:p>
          <a:endParaRPr lang="ru-RU"/>
        </a:p>
      </dgm:t>
    </dgm:pt>
    <dgm:pt modelId="{A05CA5D9-0C6B-419C-B53B-8A37D49077DE}" type="pres">
      <dgm:prSet presAssocID="{B065039E-83C6-4159-BDFD-DD4A77AC6C4B}" presName="desTx" presStyleLbl="alignAccFollowNode1" presStyleIdx="0" presStyleCnt="3">
        <dgm:presLayoutVars>
          <dgm:bulletEnabled val="1"/>
        </dgm:presLayoutVars>
      </dgm:prSet>
      <dgm:spPr/>
      <dgm:t>
        <a:bodyPr/>
        <a:lstStyle/>
        <a:p>
          <a:endParaRPr lang="ru-RU"/>
        </a:p>
      </dgm:t>
    </dgm:pt>
    <dgm:pt modelId="{8D7242BB-BBBA-4D6D-B9A3-127CE963FA1D}" type="pres">
      <dgm:prSet presAssocID="{B0635D24-7274-4FEC-94D0-5B98A91F46EA}" presName="space" presStyleCnt="0"/>
      <dgm:spPr/>
    </dgm:pt>
    <dgm:pt modelId="{86AE2C86-46FB-4A32-BD8C-18BC35FD213F}" type="pres">
      <dgm:prSet presAssocID="{75447A8F-AFBA-43BB-9A7C-796487355A60}" presName="composite" presStyleCnt="0"/>
      <dgm:spPr/>
    </dgm:pt>
    <dgm:pt modelId="{14D71E48-2666-4BEC-BD60-4513293031E7}" type="pres">
      <dgm:prSet presAssocID="{75447A8F-AFBA-43BB-9A7C-796487355A60}" presName="parTx" presStyleLbl="alignNode1" presStyleIdx="1" presStyleCnt="3">
        <dgm:presLayoutVars>
          <dgm:chMax val="0"/>
          <dgm:chPref val="0"/>
          <dgm:bulletEnabled val="1"/>
        </dgm:presLayoutVars>
      </dgm:prSet>
      <dgm:spPr/>
      <dgm:t>
        <a:bodyPr/>
        <a:lstStyle/>
        <a:p>
          <a:endParaRPr lang="ru-RU"/>
        </a:p>
      </dgm:t>
    </dgm:pt>
    <dgm:pt modelId="{5655C98F-D975-490F-80D7-3A721FE00CEE}" type="pres">
      <dgm:prSet presAssocID="{75447A8F-AFBA-43BB-9A7C-796487355A60}" presName="desTx" presStyleLbl="alignAccFollowNode1" presStyleIdx="1" presStyleCnt="3">
        <dgm:presLayoutVars>
          <dgm:bulletEnabled val="1"/>
        </dgm:presLayoutVars>
      </dgm:prSet>
      <dgm:spPr/>
      <dgm:t>
        <a:bodyPr/>
        <a:lstStyle/>
        <a:p>
          <a:endParaRPr lang="ru-RU"/>
        </a:p>
      </dgm:t>
    </dgm:pt>
    <dgm:pt modelId="{503AB64B-A455-4506-907D-5AA9134D4B08}" type="pres">
      <dgm:prSet presAssocID="{2D3A8815-AE99-4C83-9167-22D9E886203F}" presName="space" presStyleCnt="0"/>
      <dgm:spPr/>
    </dgm:pt>
    <dgm:pt modelId="{1DF2DDEE-6BDC-4CC3-9B2B-55E84848AA7A}" type="pres">
      <dgm:prSet presAssocID="{DB172087-C0F8-41AA-A6B4-1F41C6EB465E}" presName="composite" presStyleCnt="0"/>
      <dgm:spPr/>
    </dgm:pt>
    <dgm:pt modelId="{AEE89AB1-6A3A-480D-AACF-91AE0423A23E}" type="pres">
      <dgm:prSet presAssocID="{DB172087-C0F8-41AA-A6B4-1F41C6EB465E}" presName="parTx" presStyleLbl="alignNode1" presStyleIdx="2" presStyleCnt="3">
        <dgm:presLayoutVars>
          <dgm:chMax val="0"/>
          <dgm:chPref val="0"/>
          <dgm:bulletEnabled val="1"/>
        </dgm:presLayoutVars>
      </dgm:prSet>
      <dgm:spPr/>
      <dgm:t>
        <a:bodyPr/>
        <a:lstStyle/>
        <a:p>
          <a:endParaRPr lang="ru-RU"/>
        </a:p>
      </dgm:t>
    </dgm:pt>
    <dgm:pt modelId="{086D65BA-E9F0-4ADD-AE44-2D331F0A17F0}" type="pres">
      <dgm:prSet presAssocID="{DB172087-C0F8-41AA-A6B4-1F41C6EB465E}" presName="desTx" presStyleLbl="alignAccFollowNode1" presStyleIdx="2" presStyleCnt="3">
        <dgm:presLayoutVars>
          <dgm:bulletEnabled val="1"/>
        </dgm:presLayoutVars>
      </dgm:prSet>
      <dgm:spPr/>
      <dgm:t>
        <a:bodyPr/>
        <a:lstStyle/>
        <a:p>
          <a:endParaRPr lang="ru-RU"/>
        </a:p>
      </dgm:t>
    </dgm:pt>
  </dgm:ptLst>
  <dgm:cxnLst>
    <dgm:cxn modelId="{0AD29519-40FF-4E4C-A7BB-154442217053}" srcId="{74422C62-30DE-4623-BBC7-A44901B13895}" destId="{75447A8F-AFBA-43BB-9A7C-796487355A60}" srcOrd="1" destOrd="0" parTransId="{35732F4F-59FD-4E2D-A56F-C0FA2E168392}" sibTransId="{2D3A8815-AE99-4C83-9167-22D9E886203F}"/>
    <dgm:cxn modelId="{9667AD7F-130B-44D4-94E4-BD926596D363}" type="presOf" srcId="{75447A8F-AFBA-43BB-9A7C-796487355A60}" destId="{14D71E48-2666-4BEC-BD60-4513293031E7}" srcOrd="0" destOrd="0" presId="urn:microsoft.com/office/officeart/2005/8/layout/hList1"/>
    <dgm:cxn modelId="{08507442-2E4E-4D6C-9A67-08B1A6E9E0FF}" srcId="{74422C62-30DE-4623-BBC7-A44901B13895}" destId="{DB172087-C0F8-41AA-A6B4-1F41C6EB465E}" srcOrd="2" destOrd="0" parTransId="{79BC4A7A-C489-44B3-86CE-B00EDE36446B}" sibTransId="{71A6E1FB-5AAD-418E-807B-D8B2034E490F}"/>
    <dgm:cxn modelId="{555611AE-645E-4F8D-9A2E-307649DBF621}" type="presOf" srcId="{B065039E-83C6-4159-BDFD-DD4A77AC6C4B}" destId="{FC86C014-DFAF-4917-87C0-01E24D10CB03}" srcOrd="0" destOrd="0" presId="urn:microsoft.com/office/officeart/2005/8/layout/hList1"/>
    <dgm:cxn modelId="{8344FBAD-64E6-4459-94C2-A2A265D17D53}" srcId="{DB172087-C0F8-41AA-A6B4-1F41C6EB465E}" destId="{2FF5AD02-27C4-431E-A949-C03A7A85F810}" srcOrd="0" destOrd="0" parTransId="{ADF2C883-BF26-4603-A53F-4873F7DF157B}" sibTransId="{18144349-9D8F-4FDA-B17F-B606ACDC3106}"/>
    <dgm:cxn modelId="{881E6DBC-171E-49E4-9427-4B2FACD4D7F6}" srcId="{B065039E-83C6-4159-BDFD-DD4A77AC6C4B}" destId="{E43D4D58-6179-4040-83E8-1F7CAC7BD81E}" srcOrd="0" destOrd="0" parTransId="{ABE9D67D-0F11-47D5-B169-C99F657F67CF}" sibTransId="{07F61A44-D46E-4BDE-A342-312DEEE74F81}"/>
    <dgm:cxn modelId="{C103F97D-1139-4732-A242-B54FC6DAEE39}" type="presOf" srcId="{2FF5AD02-27C4-431E-A949-C03A7A85F810}" destId="{086D65BA-E9F0-4ADD-AE44-2D331F0A17F0}" srcOrd="0" destOrd="0" presId="urn:microsoft.com/office/officeart/2005/8/layout/hList1"/>
    <dgm:cxn modelId="{E5450C4E-C823-4037-96A0-3A9E6D816C82}" type="presOf" srcId="{E43D4D58-6179-4040-83E8-1F7CAC7BD81E}" destId="{A05CA5D9-0C6B-419C-B53B-8A37D49077DE}" srcOrd="0" destOrd="0" presId="urn:microsoft.com/office/officeart/2005/8/layout/hList1"/>
    <dgm:cxn modelId="{720AAEB2-76C2-4FC3-B2C9-B6C372EDE2EE}" type="presOf" srcId="{09DC3224-D3CD-47B2-8D79-F761ED72AA8D}" destId="{A05CA5D9-0C6B-419C-B53B-8A37D49077DE}" srcOrd="0" destOrd="1" presId="urn:microsoft.com/office/officeart/2005/8/layout/hList1"/>
    <dgm:cxn modelId="{997805CF-23C9-427B-986C-A68139008BE8}" type="presOf" srcId="{C4A7DF4C-72EC-4827-82AE-EDE4F519E51A}" destId="{5655C98F-D975-490F-80D7-3A721FE00CEE}" srcOrd="0" destOrd="0" presId="urn:microsoft.com/office/officeart/2005/8/layout/hList1"/>
    <dgm:cxn modelId="{7A9CE59C-0A97-4E77-B60F-B6F78C35E6BE}" type="presOf" srcId="{F4722A99-71F0-4048-94BD-A56FB8BB4015}" destId="{086D65BA-E9F0-4ADD-AE44-2D331F0A17F0}" srcOrd="0" destOrd="1" presId="urn:microsoft.com/office/officeart/2005/8/layout/hList1"/>
    <dgm:cxn modelId="{C651849B-D3D2-4564-BC92-710D3B9CAF60}" srcId="{B065039E-83C6-4159-BDFD-DD4A77AC6C4B}" destId="{09DC3224-D3CD-47B2-8D79-F761ED72AA8D}" srcOrd="1" destOrd="0" parTransId="{32C2FCC8-C99C-4939-AB5C-42F2EFFCD00F}" sibTransId="{E0943C4B-6452-4CFC-A914-196CCE6312F1}"/>
    <dgm:cxn modelId="{E3C35B3B-F3E5-4972-AAC4-DD0E7B54B3EF}" srcId="{75447A8F-AFBA-43BB-9A7C-796487355A60}" destId="{C4A7DF4C-72EC-4827-82AE-EDE4F519E51A}" srcOrd="0" destOrd="0" parTransId="{19EF1A6B-8D15-4D6A-A46C-CC6C1BA3D5DD}" sibTransId="{901B0136-17F5-4A58-8032-A7AE550D46D0}"/>
    <dgm:cxn modelId="{E69F0622-5507-496C-A67F-193E6697EE0D}" type="presOf" srcId="{74422C62-30DE-4623-BBC7-A44901B13895}" destId="{56D390FF-9856-451D-904A-3C761EA07988}" srcOrd="0" destOrd="0" presId="urn:microsoft.com/office/officeart/2005/8/layout/hList1"/>
    <dgm:cxn modelId="{19980DFE-5DC6-4AFB-B344-511FF4C29489}" srcId="{DB172087-C0F8-41AA-A6B4-1F41C6EB465E}" destId="{F4722A99-71F0-4048-94BD-A56FB8BB4015}" srcOrd="1" destOrd="0" parTransId="{6C55A5F5-808E-40F0-84C6-2EF4F55EC7E3}" sibTransId="{EFFA3EA4-5422-40A7-9A7B-E95A277E8900}"/>
    <dgm:cxn modelId="{4345F91D-E372-4D94-8F65-E2B2B55BF80B}" srcId="{74422C62-30DE-4623-BBC7-A44901B13895}" destId="{B065039E-83C6-4159-BDFD-DD4A77AC6C4B}" srcOrd="0" destOrd="0" parTransId="{29AFF210-95C9-4F09-BECE-333DF6970690}" sibTransId="{B0635D24-7274-4FEC-94D0-5B98A91F46EA}"/>
    <dgm:cxn modelId="{9468DADB-3DD8-4CCB-A8B3-2648F57DBF34}" type="presOf" srcId="{DB172087-C0F8-41AA-A6B4-1F41C6EB465E}" destId="{AEE89AB1-6A3A-480D-AACF-91AE0423A23E}" srcOrd="0" destOrd="0" presId="urn:microsoft.com/office/officeart/2005/8/layout/hList1"/>
    <dgm:cxn modelId="{F81CC3CE-B1C5-4DA7-91AC-ABB7F8450870}" type="presParOf" srcId="{56D390FF-9856-451D-904A-3C761EA07988}" destId="{048C4A2E-6E8E-4A98-B5EC-E608C39DA793}" srcOrd="0" destOrd="0" presId="urn:microsoft.com/office/officeart/2005/8/layout/hList1"/>
    <dgm:cxn modelId="{E60E5A65-7F33-4988-9C51-7729B1D5114F}" type="presParOf" srcId="{048C4A2E-6E8E-4A98-B5EC-E608C39DA793}" destId="{FC86C014-DFAF-4917-87C0-01E24D10CB03}" srcOrd="0" destOrd="0" presId="urn:microsoft.com/office/officeart/2005/8/layout/hList1"/>
    <dgm:cxn modelId="{92A7A1B9-4487-4EE4-9CD2-687662B1521A}" type="presParOf" srcId="{048C4A2E-6E8E-4A98-B5EC-E608C39DA793}" destId="{A05CA5D9-0C6B-419C-B53B-8A37D49077DE}" srcOrd="1" destOrd="0" presId="urn:microsoft.com/office/officeart/2005/8/layout/hList1"/>
    <dgm:cxn modelId="{2FF96993-99C9-4DA4-95A8-BA77F9B606D3}" type="presParOf" srcId="{56D390FF-9856-451D-904A-3C761EA07988}" destId="{8D7242BB-BBBA-4D6D-B9A3-127CE963FA1D}" srcOrd="1" destOrd="0" presId="urn:microsoft.com/office/officeart/2005/8/layout/hList1"/>
    <dgm:cxn modelId="{A1109D4D-9DFA-4373-9E82-84003FC9E0F5}" type="presParOf" srcId="{56D390FF-9856-451D-904A-3C761EA07988}" destId="{86AE2C86-46FB-4A32-BD8C-18BC35FD213F}" srcOrd="2" destOrd="0" presId="urn:microsoft.com/office/officeart/2005/8/layout/hList1"/>
    <dgm:cxn modelId="{8613CAFE-88AE-4E81-B31D-2B86BC51CD5D}" type="presParOf" srcId="{86AE2C86-46FB-4A32-BD8C-18BC35FD213F}" destId="{14D71E48-2666-4BEC-BD60-4513293031E7}" srcOrd="0" destOrd="0" presId="urn:microsoft.com/office/officeart/2005/8/layout/hList1"/>
    <dgm:cxn modelId="{D6191A47-577B-4179-B24E-6185ED3D1868}" type="presParOf" srcId="{86AE2C86-46FB-4A32-BD8C-18BC35FD213F}" destId="{5655C98F-D975-490F-80D7-3A721FE00CEE}" srcOrd="1" destOrd="0" presId="urn:microsoft.com/office/officeart/2005/8/layout/hList1"/>
    <dgm:cxn modelId="{28E5951E-F77E-4045-B7D3-DD58DF7091FC}" type="presParOf" srcId="{56D390FF-9856-451D-904A-3C761EA07988}" destId="{503AB64B-A455-4506-907D-5AA9134D4B08}" srcOrd="3" destOrd="0" presId="urn:microsoft.com/office/officeart/2005/8/layout/hList1"/>
    <dgm:cxn modelId="{32A178F5-1713-4117-A9F3-26D4306FA813}" type="presParOf" srcId="{56D390FF-9856-451D-904A-3C761EA07988}" destId="{1DF2DDEE-6BDC-4CC3-9B2B-55E84848AA7A}" srcOrd="4" destOrd="0" presId="urn:microsoft.com/office/officeart/2005/8/layout/hList1"/>
    <dgm:cxn modelId="{F3BBB312-1486-491F-AC5E-1CCFBE21F8B6}" type="presParOf" srcId="{1DF2DDEE-6BDC-4CC3-9B2B-55E84848AA7A}" destId="{AEE89AB1-6A3A-480D-AACF-91AE0423A23E}" srcOrd="0" destOrd="0" presId="urn:microsoft.com/office/officeart/2005/8/layout/hList1"/>
    <dgm:cxn modelId="{031A1D8C-9987-4313-AD99-FA7C87394E3C}" type="presParOf" srcId="{1DF2DDEE-6BDC-4CC3-9B2B-55E84848AA7A}" destId="{086D65BA-E9F0-4ADD-AE44-2D331F0A17F0}" srcOrd="1" destOrd="0" presId="urn:microsoft.com/office/officeart/2005/8/layout/hList1"/>
  </dgm:cxnLst>
  <dgm:bg/>
  <dgm:whole/>
</dgm:dataModel>
</file>

<file path=ppt/diagrams/layout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4" name="Заголовок 13"/>
          <p:cNvSpPr>
            <a:spLocks noGrp="1"/>
          </p:cNvSpPr>
          <p:nvPr>
            <p:ph type="ctrTitle"/>
          </p:nvPr>
        </p:nvSpPr>
        <p:spPr>
          <a:xfrm>
            <a:off x="1432560" y="359898"/>
            <a:ext cx="7406640" cy="1472184"/>
          </a:xfrm>
        </p:spPr>
        <p:txBody>
          <a:bodyPr anchor="b"/>
          <a:lstStyle>
            <a:lvl1pPr algn="l">
              <a:defRPr/>
            </a:lvl1pPr>
            <a:extLst/>
          </a:lstStyle>
          <a:p>
            <a:r>
              <a:rPr kumimoji="0" lang="ru-RU" smtClean="0"/>
              <a:t>Образец заголовка</a:t>
            </a:r>
            <a:endParaRPr kumimoji="0" lang="en-US"/>
          </a:p>
        </p:txBody>
      </p:sp>
      <p:sp>
        <p:nvSpPr>
          <p:cNvPr id="22" name="Подзаголовок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7" name="Дата 6"/>
          <p:cNvSpPr>
            <a:spLocks noGrp="1"/>
          </p:cNvSpPr>
          <p:nvPr>
            <p:ph type="dt" sz="half" idx="10"/>
          </p:nvPr>
        </p:nvSpPr>
        <p:spPr/>
        <p:txBody>
          <a:bodyPr/>
          <a:lstStyle>
            <a:extLst/>
          </a:lstStyle>
          <a:p>
            <a:fld id="{7EAF463A-BC7C-46EE-9F1E-7F377CCA4891}" type="datetimeFigureOut">
              <a:rPr lang="en-US" smtClean="0"/>
              <a:pPr/>
              <a:t>8/31/2021</a:t>
            </a:fld>
            <a:endParaRPr lang="en-US"/>
          </a:p>
        </p:txBody>
      </p:sp>
      <p:sp>
        <p:nvSpPr>
          <p:cNvPr id="20" name="Нижний колонтитул 19"/>
          <p:cNvSpPr>
            <a:spLocks noGrp="1"/>
          </p:cNvSpPr>
          <p:nvPr>
            <p:ph type="ftr" sz="quarter" idx="11"/>
          </p:nvPr>
        </p:nvSpPr>
        <p:spPr/>
        <p:txBody>
          <a:bodyPr/>
          <a:lstStyle>
            <a:extLst/>
          </a:lstStyle>
          <a:p>
            <a:endParaRPr lang="en-US"/>
          </a:p>
        </p:txBody>
      </p:sp>
      <p:sp>
        <p:nvSpPr>
          <p:cNvPr id="10" name="Номер слайда 9"/>
          <p:cNvSpPr>
            <a:spLocks noGrp="1"/>
          </p:cNvSpPr>
          <p:nvPr>
            <p:ph type="sldNum" sz="quarter" idx="12"/>
          </p:nvPr>
        </p:nvSpPr>
        <p:spPr/>
        <p:txBody>
          <a:bodyPr/>
          <a:lstStyle>
            <a:extLst/>
          </a:lstStyle>
          <a:p>
            <a:fld id="{A483448D-3A78-4528-A469-B745A65DA480}" type="slidenum">
              <a:rPr lang="en-US" smtClean="0"/>
              <a:pPr/>
              <a:t>‹#›</a:t>
            </a:fld>
            <a:endParaRPr lang="en-US"/>
          </a:p>
        </p:txBody>
      </p:sp>
      <p:sp>
        <p:nvSpPr>
          <p:cNvPr id="8" name="Овал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7EAF463A-BC7C-46EE-9F1E-7F377CCA4891}" type="datetimeFigureOut">
              <a:rPr lang="en-US" smtClean="0"/>
              <a:pPr/>
              <a:t>8/31/2021</a:t>
            </a:fld>
            <a:endParaRPr lang="en-US"/>
          </a:p>
        </p:txBody>
      </p:sp>
      <p:sp>
        <p:nvSpPr>
          <p:cNvPr id="5" name="Нижний колонтитул 4"/>
          <p:cNvSpPr>
            <a:spLocks noGrp="1"/>
          </p:cNvSpPr>
          <p:nvPr>
            <p:ph type="ftr" sz="quarter" idx="11"/>
          </p:nvPr>
        </p:nvSpPr>
        <p:spPr/>
        <p:txBody>
          <a:bodyPr/>
          <a:lstStyle>
            <a:extLst/>
          </a:lstStyle>
          <a:p>
            <a:endParaRPr lang="en-US"/>
          </a:p>
        </p:txBody>
      </p:sp>
      <p:sp>
        <p:nvSpPr>
          <p:cNvPr id="6" name="Номер слайда 5"/>
          <p:cNvSpPr>
            <a:spLocks noGrp="1"/>
          </p:cNvSpPr>
          <p:nvPr>
            <p:ph type="sldNum" sz="quarter" idx="12"/>
          </p:nvPr>
        </p:nvSpPr>
        <p:spPr/>
        <p:txBody>
          <a:bodyPr/>
          <a:lstStyle>
            <a:extLst/>
          </a:lstStyle>
          <a:p>
            <a:fld id="{A483448D-3A78-4528-A469-B745A65DA48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Прямоугольник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7EAF463A-BC7C-46EE-9F1E-7F377CCA4891}" type="datetimeFigureOut">
              <a:rPr lang="en-US" smtClean="0"/>
              <a:pPr/>
              <a:t>8/31/2021</a:t>
            </a:fld>
            <a:endParaRPr lang="en-US"/>
          </a:p>
        </p:txBody>
      </p:sp>
      <p:sp>
        <p:nvSpPr>
          <p:cNvPr id="5" name="Нижний колонтитул 4"/>
          <p:cNvSpPr>
            <a:spLocks noGrp="1"/>
          </p:cNvSpPr>
          <p:nvPr>
            <p:ph type="ftr" sz="quarter" idx="11"/>
          </p:nvPr>
        </p:nvSpPr>
        <p:spPr/>
        <p:txBody>
          <a:bodyPr/>
          <a:lstStyle>
            <a:extLst/>
          </a:lstStyle>
          <a:p>
            <a:endParaRPr lang="en-US"/>
          </a:p>
        </p:txBody>
      </p:sp>
      <p:sp>
        <p:nvSpPr>
          <p:cNvPr id="6" name="Номер слайда 5"/>
          <p:cNvSpPr>
            <a:spLocks noGrp="1"/>
          </p:cNvSpPr>
          <p:nvPr>
            <p:ph type="sldNum" sz="quarter" idx="12"/>
          </p:nvPr>
        </p:nvSpPr>
        <p:spPr/>
        <p:txBody>
          <a:bodyPr/>
          <a:lstStyle>
            <a:extLst/>
          </a:lstStyle>
          <a:p>
            <a:fld id="{A483448D-3A78-4528-A469-B745A65DA480}" type="slidenum">
              <a:rPr lang="en-US" smtClean="0"/>
              <a:pPr/>
              <a:t>‹#›</a:t>
            </a:fld>
            <a:endParaRPr lang="en-US"/>
          </a:p>
        </p:txBody>
      </p:sp>
      <p:sp>
        <p:nvSpPr>
          <p:cNvPr id="10" name="Прямоугольник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7EAF463A-BC7C-46EE-9F1E-7F377CCA4891}" type="datetimeFigureOut">
              <a:rPr lang="en-US" smtClean="0"/>
              <a:pPr/>
              <a:t>8/31/2021</a:t>
            </a:fld>
            <a:endParaRPr lang="en-US"/>
          </a:p>
        </p:txBody>
      </p:sp>
      <p:sp>
        <p:nvSpPr>
          <p:cNvPr id="6" name="Нижний колонтитул 5"/>
          <p:cNvSpPr>
            <a:spLocks noGrp="1"/>
          </p:cNvSpPr>
          <p:nvPr>
            <p:ph type="ftr" sz="quarter" idx="11"/>
          </p:nvPr>
        </p:nvSpPr>
        <p:spPr/>
        <p:txBody>
          <a:bodyPr/>
          <a:lstStyle>
            <a:extLst/>
          </a:lstStyle>
          <a:p>
            <a:endParaRPr lang="en-US"/>
          </a:p>
        </p:txBody>
      </p:sp>
      <p:sp>
        <p:nvSpPr>
          <p:cNvPr id="7" name="Номер слайда 6"/>
          <p:cNvSpPr>
            <a:spLocks noGrp="1"/>
          </p:cNvSpPr>
          <p:nvPr>
            <p:ph type="sldNum" sz="quarter" idx="12"/>
          </p:nvPr>
        </p:nvSpPr>
        <p:spPr/>
        <p:txBody>
          <a:bodyPr/>
          <a:lstStyle>
            <a:extLst/>
          </a:lstStyle>
          <a:p>
            <a:fld id="{A483448D-3A78-4528-A469-B745A65DA48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7EAF463A-BC7C-46EE-9F1E-7F377CCA4891}" type="datetimeFigureOut">
              <a:rPr lang="en-US" smtClean="0"/>
              <a:pPr/>
              <a:t>8/31/2021</a:t>
            </a:fld>
            <a:endParaRPr lang="en-US"/>
          </a:p>
        </p:txBody>
      </p:sp>
      <p:sp>
        <p:nvSpPr>
          <p:cNvPr id="8" name="Нижний колонтитул 7"/>
          <p:cNvSpPr>
            <a:spLocks noGrp="1"/>
          </p:cNvSpPr>
          <p:nvPr>
            <p:ph type="ftr" sz="quarter" idx="11"/>
          </p:nvPr>
        </p:nvSpPr>
        <p:spPr/>
        <p:txBody>
          <a:bodyPr/>
          <a:lstStyle>
            <a:extLst/>
          </a:lstStyle>
          <a:p>
            <a:endParaRPr lang="en-US"/>
          </a:p>
        </p:txBody>
      </p:sp>
      <p:sp>
        <p:nvSpPr>
          <p:cNvPr id="9" name="Номер слайда 8"/>
          <p:cNvSpPr>
            <a:spLocks noGrp="1"/>
          </p:cNvSpPr>
          <p:nvPr>
            <p:ph type="sldNum" sz="quarter" idx="12"/>
          </p:nvPr>
        </p:nvSpPr>
        <p:spPr/>
        <p:txBody>
          <a:bodyPr/>
          <a:lstStyle>
            <a:extLst/>
          </a:lstStyle>
          <a:p>
            <a:fld id="{A483448D-3A78-4528-A469-B745A65DA48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nchor="ct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7EAF463A-BC7C-46EE-9F1E-7F377CCA4891}" type="datetimeFigureOut">
              <a:rPr lang="en-US" smtClean="0"/>
              <a:pPr/>
              <a:t>8/31/2021</a:t>
            </a:fld>
            <a:endParaRPr lang="en-US"/>
          </a:p>
        </p:txBody>
      </p:sp>
      <p:sp>
        <p:nvSpPr>
          <p:cNvPr id="4" name="Нижний колонтитул 3"/>
          <p:cNvSpPr>
            <a:spLocks noGrp="1"/>
          </p:cNvSpPr>
          <p:nvPr>
            <p:ph type="ftr" sz="quarter" idx="11"/>
          </p:nvPr>
        </p:nvSpPr>
        <p:spPr/>
        <p:txBody>
          <a:bodyPr/>
          <a:lstStyle>
            <a:extLst/>
          </a:lstStyle>
          <a:p>
            <a:endParaRPr lang="en-US"/>
          </a:p>
        </p:txBody>
      </p:sp>
      <p:sp>
        <p:nvSpPr>
          <p:cNvPr id="5" name="Номер слайда 4"/>
          <p:cNvSpPr>
            <a:spLocks noGrp="1"/>
          </p:cNvSpPr>
          <p:nvPr>
            <p:ph type="sldNum" sz="quarter" idx="12"/>
          </p:nvPr>
        </p:nvSpPr>
        <p:spPr/>
        <p:txBody>
          <a:bodyPr/>
          <a:lstStyle>
            <a:extLst/>
          </a:lstStyle>
          <a:p>
            <a:fld id="{A483448D-3A78-4528-A469-B745A65DA48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Прямоугольник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Дата 1"/>
          <p:cNvSpPr>
            <a:spLocks noGrp="1"/>
          </p:cNvSpPr>
          <p:nvPr>
            <p:ph type="dt" sz="half" idx="10"/>
          </p:nvPr>
        </p:nvSpPr>
        <p:spPr/>
        <p:txBody>
          <a:bodyPr/>
          <a:lstStyle>
            <a:extLst/>
          </a:lstStyle>
          <a:p>
            <a:fld id="{7EAF463A-BC7C-46EE-9F1E-7F377CCA4891}" type="datetimeFigureOut">
              <a:rPr lang="en-US" smtClean="0"/>
              <a:pPr/>
              <a:t>8/31/2021</a:t>
            </a:fld>
            <a:endParaRPr lang="en-US"/>
          </a:p>
        </p:txBody>
      </p:sp>
      <p:sp>
        <p:nvSpPr>
          <p:cNvPr id="3" name="Нижний колонтитул 2"/>
          <p:cNvSpPr>
            <a:spLocks noGrp="1"/>
          </p:cNvSpPr>
          <p:nvPr>
            <p:ph type="ftr" sz="quarter" idx="11"/>
          </p:nvPr>
        </p:nvSpPr>
        <p:spPr/>
        <p:txBody>
          <a:bodyPr/>
          <a:lstStyle>
            <a:extLst/>
          </a:lstStyle>
          <a:p>
            <a:endParaRPr lang="en-US"/>
          </a:p>
        </p:txBody>
      </p:sp>
      <p:sp>
        <p:nvSpPr>
          <p:cNvPr id="4" name="Номер слайда 3"/>
          <p:cNvSpPr>
            <a:spLocks noGrp="1"/>
          </p:cNvSpPr>
          <p:nvPr>
            <p:ph type="sldNum" sz="quarter" idx="12"/>
          </p:nvPr>
        </p:nvSpPr>
        <p:spPr/>
        <p:txBody>
          <a:bodyPr/>
          <a:lstStyle>
            <a:extLst/>
          </a:lstStyle>
          <a:p>
            <a:fld id="{A483448D-3A78-4528-A469-B745A65DA480}" type="slidenum">
              <a:rPr lang="en-US" smtClean="0"/>
              <a:pPr/>
              <a:t>‹#›</a:t>
            </a:fld>
            <a:endParaRPr lang="en-US"/>
          </a:p>
        </p:txBody>
      </p:sp>
      <p:sp>
        <p:nvSpPr>
          <p:cNvPr id="6" name="Прямоугольник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7EAF463A-BC7C-46EE-9F1E-7F377CCA4891}" type="datetimeFigureOut">
              <a:rPr lang="en-US" smtClean="0"/>
              <a:pPr/>
              <a:t>8/31/2021</a:t>
            </a:fld>
            <a:endParaRPr lang="en-US"/>
          </a:p>
        </p:txBody>
      </p:sp>
      <p:sp>
        <p:nvSpPr>
          <p:cNvPr id="6" name="Нижний колонтитул 5"/>
          <p:cNvSpPr>
            <a:spLocks noGrp="1"/>
          </p:cNvSpPr>
          <p:nvPr>
            <p:ph type="ftr" sz="quarter" idx="11"/>
          </p:nvPr>
        </p:nvSpPr>
        <p:spPr/>
        <p:txBody>
          <a:bodyPr/>
          <a:lstStyle>
            <a:extLst/>
          </a:lstStyle>
          <a:p>
            <a:endParaRPr lang="en-US"/>
          </a:p>
        </p:txBody>
      </p:sp>
      <p:sp>
        <p:nvSpPr>
          <p:cNvPr id="7" name="Номер слайда 6"/>
          <p:cNvSpPr>
            <a:spLocks noGrp="1"/>
          </p:cNvSpPr>
          <p:nvPr>
            <p:ph type="sldNum" sz="quarter" idx="12"/>
          </p:nvPr>
        </p:nvSpPr>
        <p:spPr/>
        <p:txBody>
          <a:bodyPr/>
          <a:lstStyle>
            <a:extLst/>
          </a:lstStyle>
          <a:p>
            <a:fld id="{A483448D-3A78-4528-A469-B745A65DA48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extLst/>
          </a:lstStyle>
          <a:p>
            <a:fld id="{7EAF463A-BC7C-46EE-9F1E-7F377CCA4891}" type="datetimeFigureOut">
              <a:rPr lang="en-US" smtClean="0"/>
              <a:pPr/>
              <a:t>8/31/2021</a:t>
            </a:fld>
            <a:endParaRPr lang="en-US"/>
          </a:p>
        </p:txBody>
      </p:sp>
      <p:sp>
        <p:nvSpPr>
          <p:cNvPr id="6" name="Нижний колонтитул 5"/>
          <p:cNvSpPr>
            <a:spLocks noGrp="1"/>
          </p:cNvSpPr>
          <p:nvPr>
            <p:ph type="ftr" sz="quarter" idx="11"/>
          </p:nvPr>
        </p:nvSpPr>
        <p:spPr/>
        <p:txBody>
          <a:bodyPr/>
          <a:lstStyle>
            <a:extLst/>
          </a:lstStyle>
          <a:p>
            <a:endParaRPr lang="en-US"/>
          </a:p>
        </p:txBody>
      </p:sp>
      <p:sp>
        <p:nvSpPr>
          <p:cNvPr id="7" name="Номер слайда 6"/>
          <p:cNvSpPr>
            <a:spLocks noGrp="1"/>
          </p:cNvSpPr>
          <p:nvPr>
            <p:ph type="sldNum" sz="quarter" idx="12"/>
          </p:nvPr>
        </p:nvSpPr>
        <p:spPr/>
        <p:txBody>
          <a:bodyPr/>
          <a:lstStyle>
            <a:extLst/>
          </a:lstStyle>
          <a:p>
            <a:fld id="{A483448D-3A78-4528-A469-B745A65DA480}" type="slidenum">
              <a:rPr lang="en-US" smtClean="0"/>
              <a:pPr/>
              <a:t>‹#›</a:t>
            </a:fld>
            <a:endParaRPr lang="en-US"/>
          </a:p>
        </p:txBody>
      </p:sp>
      <p:sp>
        <p:nvSpPr>
          <p:cNvPr id="8" name="Прямоугольник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Рисунок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ru-RU" smtClean="0"/>
              <a:t>Вставка рисунка</a:t>
            </a:r>
            <a:endParaRPr kumimoji="0" lang="en-US" dirty="0"/>
          </a:p>
        </p:txBody>
      </p:sp>
      <p:sp>
        <p:nvSpPr>
          <p:cNvPr id="9" name="Блок-схема: процесс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Блок-схема: процесс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Текст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7EAF463A-BC7C-46EE-9F1E-7F377CCA4891}" type="datetimeFigureOut">
              <a:rPr lang="en-US" smtClean="0"/>
              <a:pPr/>
              <a:t>8/31/2021</a:t>
            </a:fld>
            <a:endParaRPr lang="en-US"/>
          </a:p>
        </p:txBody>
      </p:sp>
      <p:sp>
        <p:nvSpPr>
          <p:cNvPr id="5" name="Нижний колонтитул 4"/>
          <p:cNvSpPr>
            <a:spLocks noGrp="1"/>
          </p:cNvSpPr>
          <p:nvPr>
            <p:ph type="ftr" sz="quarter" idx="11"/>
          </p:nvPr>
        </p:nvSpPr>
        <p:spPr/>
        <p:txBody>
          <a:bodyPr/>
          <a:lstStyle>
            <a:extLst/>
          </a:lstStyle>
          <a:p>
            <a:endParaRPr lang="en-US"/>
          </a:p>
        </p:txBody>
      </p:sp>
      <p:sp>
        <p:nvSpPr>
          <p:cNvPr id="6" name="Номер слайда 5"/>
          <p:cNvSpPr>
            <a:spLocks noGrp="1"/>
          </p:cNvSpPr>
          <p:nvPr>
            <p:ph type="sldNum" sz="quarter" idx="12"/>
          </p:nvPr>
        </p:nvSpPr>
        <p:spPr/>
        <p:txBody>
          <a:bodyPr/>
          <a:lstStyle>
            <a:extLst/>
          </a:lstStyle>
          <a:p>
            <a:fld id="{A483448D-3A78-4528-A469-B745A65DA48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274639"/>
            <a:ext cx="1828800" cy="5851525"/>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1143000" y="274640"/>
            <a:ext cx="55626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7EAF463A-BC7C-46EE-9F1E-7F377CCA4891}" type="datetimeFigureOut">
              <a:rPr lang="en-US" smtClean="0"/>
              <a:pPr/>
              <a:t>8/31/2021</a:t>
            </a:fld>
            <a:endParaRPr lang="en-US"/>
          </a:p>
        </p:txBody>
      </p:sp>
      <p:sp>
        <p:nvSpPr>
          <p:cNvPr id="5" name="Нижний колонтитул 4"/>
          <p:cNvSpPr>
            <a:spLocks noGrp="1"/>
          </p:cNvSpPr>
          <p:nvPr>
            <p:ph type="ftr" sz="quarter" idx="11"/>
          </p:nvPr>
        </p:nvSpPr>
        <p:spPr/>
        <p:txBody>
          <a:bodyPr/>
          <a:lstStyle>
            <a:extLst/>
          </a:lstStyle>
          <a:p>
            <a:endParaRPr lang="en-US"/>
          </a:p>
        </p:txBody>
      </p:sp>
      <p:sp>
        <p:nvSpPr>
          <p:cNvPr id="6" name="Номер слайда 5"/>
          <p:cNvSpPr>
            <a:spLocks noGrp="1"/>
          </p:cNvSpPr>
          <p:nvPr>
            <p:ph type="sldNum" sz="quarter" idx="12"/>
          </p:nvPr>
        </p:nvSpPr>
        <p:spPr/>
        <p:txBody>
          <a:bodyPr/>
          <a:lstStyle>
            <a:extLst/>
          </a:lstStyle>
          <a:p>
            <a:fld id="{A483448D-3A78-4528-A469-B745A65DA48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ирог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Кольцо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Прямоугольник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Заголовок 4"/>
          <p:cNvSpPr>
            <a:spLocks noGrp="1"/>
          </p:cNvSpPr>
          <p:nvPr>
            <p:ph type="title"/>
          </p:nvPr>
        </p:nvSpPr>
        <p:spPr>
          <a:xfrm>
            <a:off x="1435608" y="274638"/>
            <a:ext cx="7498080" cy="1143000"/>
          </a:xfrm>
          <a:prstGeom prst="rect">
            <a:avLst/>
          </a:prstGeom>
        </p:spPr>
        <p:txBody>
          <a:bodyPr anchor="ctr">
            <a:normAutofit/>
          </a:bodyPr>
          <a:lstStyle>
            <a:extLst/>
          </a:lstStyle>
          <a:p>
            <a:r>
              <a:rPr kumimoji="0" lang="ru-RU" smtClean="0"/>
              <a:t>Образец заголовка</a:t>
            </a:r>
            <a:endParaRPr kumimoji="0" lang="en-US"/>
          </a:p>
        </p:txBody>
      </p:sp>
      <p:sp>
        <p:nvSpPr>
          <p:cNvPr id="9" name="Текст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7EAF463A-BC7C-46EE-9F1E-7F377CCA4891}" type="datetimeFigureOut">
              <a:rPr lang="en-US" smtClean="0"/>
              <a:pPr/>
              <a:t>8/31/2021</a:t>
            </a:fld>
            <a:endParaRPr lang="en-US"/>
          </a:p>
        </p:txBody>
      </p:sp>
      <p:sp>
        <p:nvSpPr>
          <p:cNvPr id="10" name="Нижний колонтитул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Номер слайда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A483448D-3A78-4528-A469-B745A65DA480}" type="slidenum">
              <a:rPr lang="en-US" smtClean="0"/>
              <a:pPr/>
              <a:t>‹#›</a:t>
            </a:fld>
            <a:endParaRPr lang="en-US"/>
          </a:p>
        </p:txBody>
      </p:sp>
      <p:sp>
        <p:nvSpPr>
          <p:cNvPr id="15" name="Прямоугольник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Data" Target="../diagrams/data1.xml"/><Relationship Id="rId7" Type="http://schemas.openxmlformats.org/officeDocument/2006/relationships/diagramData" Target="../diagrams/data2.xml"/><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diagramColors" Target="../diagrams/colors2.xml"/><Relationship Id="rId4" Type="http://schemas.openxmlformats.org/officeDocument/2006/relationships/diagramLayout" Target="../diagrams/layout1.xml"/><Relationship Id="rId9"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3.xml"/><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85775" y="0"/>
            <a:ext cx="8658225" cy="962025"/>
          </a:xfrm>
        </p:spPr>
        <p:txBody>
          <a:bodyPr>
            <a:normAutofit/>
          </a:bodyPr>
          <a:lstStyle/>
          <a:p>
            <a:pPr algn="ctr"/>
            <a:r>
              <a:rPr lang="en-US" sz="2800" b="1" dirty="0" smtClean="0">
                <a:solidFill>
                  <a:srgbClr val="FF0000"/>
                </a:solidFill>
              </a:rPr>
              <a:t>Topic 3. Manufacturing process: principles of organization</a:t>
            </a:r>
            <a:endParaRPr lang="ru-RU" sz="2800" dirty="0" smtClean="0">
              <a:solidFill>
                <a:srgbClr val="FF0000"/>
              </a:solidFill>
            </a:endParaRPr>
          </a:p>
        </p:txBody>
      </p:sp>
      <p:sp>
        <p:nvSpPr>
          <p:cNvPr id="3075" name="Rectangle 3"/>
          <p:cNvSpPr>
            <a:spLocks noGrp="1" noChangeArrowheads="1"/>
          </p:cNvSpPr>
          <p:nvPr>
            <p:ph idx="1"/>
          </p:nvPr>
        </p:nvSpPr>
        <p:spPr>
          <a:xfrm>
            <a:off x="857250" y="1071563"/>
            <a:ext cx="8286750" cy="5786437"/>
          </a:xfrm>
        </p:spPr>
        <p:txBody>
          <a:bodyPr/>
          <a:lstStyle/>
          <a:p>
            <a:pPr>
              <a:buFont typeface="Wingdings" pitchFamily="2" charset="2"/>
              <a:buNone/>
            </a:pPr>
            <a:r>
              <a:rPr lang="kk-KZ" sz="2000" b="1" dirty="0" smtClean="0"/>
              <a:t>		</a:t>
            </a:r>
          </a:p>
          <a:p>
            <a:pPr>
              <a:buFont typeface="Wingdings" pitchFamily="2" charset="2"/>
              <a:buNone/>
            </a:pPr>
            <a:r>
              <a:rPr lang="en-US" sz="2000" b="1" dirty="0" smtClean="0"/>
              <a:t>1 Concept and classification of production processes</a:t>
            </a:r>
          </a:p>
          <a:p>
            <a:pPr>
              <a:buFont typeface="Wingdings" pitchFamily="2" charset="2"/>
              <a:buNone/>
            </a:pPr>
            <a:r>
              <a:rPr lang="en-US" sz="2000" b="1" dirty="0" smtClean="0"/>
              <a:t>2. Types and methods of organization of production</a:t>
            </a:r>
          </a:p>
          <a:p>
            <a:pPr>
              <a:buFont typeface="Wingdings" pitchFamily="2" charset="2"/>
              <a:buNone/>
            </a:pPr>
            <a:r>
              <a:rPr lang="en-US" sz="2000" b="1" dirty="0" smtClean="0"/>
              <a:t>3. Principles of organization of production</a:t>
            </a:r>
          </a:p>
          <a:p>
            <a:pPr>
              <a:buFont typeface="Wingdings" pitchFamily="2" charset="2"/>
              <a:buNone/>
            </a:pPr>
            <a:r>
              <a:rPr lang="en-US" sz="2000" b="1" dirty="0" smtClean="0"/>
              <a:t>4. Production cycle and calculation of its duration</a:t>
            </a:r>
            <a:endParaRPr lang="kk-KZ" sz="2000" b="1" dirty="0" smtClean="0"/>
          </a:p>
        </p:txBody>
      </p:sp>
    </p:spTree>
    <p:custDataLst>
      <p:tags r:id="rId1"/>
    </p:custData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Прямоугольник 1"/>
          <p:cNvSpPr>
            <a:spLocks noChangeArrowheads="1"/>
          </p:cNvSpPr>
          <p:nvPr/>
        </p:nvSpPr>
        <p:spPr bwMode="auto">
          <a:xfrm>
            <a:off x="1000125" y="214313"/>
            <a:ext cx="8143875" cy="2308324"/>
          </a:xfrm>
          <a:prstGeom prst="rect">
            <a:avLst/>
          </a:prstGeom>
          <a:noFill/>
          <a:ln w="9525">
            <a:noFill/>
            <a:miter lim="800000"/>
            <a:headEnd/>
            <a:tailEnd/>
          </a:ln>
        </p:spPr>
        <p:txBody>
          <a:bodyPr>
            <a:spAutoFit/>
          </a:bodyPr>
          <a:lstStyle/>
          <a:p>
            <a:pPr algn="just">
              <a:buFont typeface="Wingdings" pitchFamily="2" charset="2"/>
              <a:buNone/>
            </a:pPr>
            <a:r>
              <a:rPr lang="en-US" sz="2400" dirty="0" smtClean="0">
                <a:latin typeface="Times New Roman" pitchFamily="18" charset="0"/>
                <a:cs typeface="Times New Roman" pitchFamily="18" charset="0"/>
              </a:rPr>
              <a:t>The activity of each enterprise is based on the production process, that is, on the process of converting resources into finished products.</a:t>
            </a:r>
          </a:p>
          <a:p>
            <a:pPr algn="just">
              <a:buFont typeface="Wingdings" pitchFamily="2" charset="2"/>
              <a:buNone/>
            </a:pPr>
            <a:r>
              <a:rPr lang="en-US" sz="2400" dirty="0" smtClean="0">
                <a:latin typeface="Times New Roman" pitchFamily="18" charset="0"/>
                <a:cs typeface="Times New Roman" pitchFamily="18" charset="0"/>
              </a:rPr>
              <a:t>The production process refers to all operations to bring the product to a finished state. The production process, in turn, consists of a set of multidirectional technological processes.</a:t>
            </a:r>
            <a:r>
              <a:rPr lang="ru-RU" sz="2400" dirty="0" smtClean="0">
                <a:latin typeface="Times New Roman" pitchFamily="18" charset="0"/>
                <a:cs typeface="Times New Roman" pitchFamily="18" charset="0"/>
              </a:rPr>
              <a:t>.</a:t>
            </a:r>
            <a:endParaRPr lang="ru-RU" sz="2400" dirty="0">
              <a:latin typeface="Times New Roman" pitchFamily="18" charset="0"/>
              <a:cs typeface="Times New Roman" pitchFamily="18" charset="0"/>
            </a:endParaRPr>
          </a:p>
        </p:txBody>
      </p:sp>
      <p:sp>
        <p:nvSpPr>
          <p:cNvPr id="4099" name="Прямоугольник 2"/>
          <p:cNvSpPr>
            <a:spLocks noChangeArrowheads="1"/>
          </p:cNvSpPr>
          <p:nvPr/>
        </p:nvSpPr>
        <p:spPr bwMode="auto">
          <a:xfrm>
            <a:off x="914400" y="3733800"/>
            <a:ext cx="8001000" cy="1200329"/>
          </a:xfrm>
          <a:prstGeom prst="rect">
            <a:avLst/>
          </a:prstGeom>
          <a:noFill/>
          <a:ln w="9525">
            <a:noFill/>
            <a:miter lim="800000"/>
            <a:headEnd/>
            <a:tailEnd/>
          </a:ln>
        </p:spPr>
        <p:txBody>
          <a:bodyPr>
            <a:spAutoFit/>
          </a:bodyPr>
          <a:lstStyle/>
          <a:p>
            <a:pPr algn="just"/>
            <a:r>
              <a:rPr lang="en-US" sz="2400" b="1" dirty="0" smtClean="0">
                <a:solidFill>
                  <a:srgbClr val="FF0000"/>
                </a:solidFill>
                <a:latin typeface="Times New Roman" pitchFamily="18" charset="0"/>
                <a:cs typeface="Times New Roman" pitchFamily="18" charset="0"/>
              </a:rPr>
              <a:t>The technological process </a:t>
            </a:r>
            <a:r>
              <a:rPr lang="en-US" sz="2400" b="1" dirty="0" smtClean="0">
                <a:latin typeface="Times New Roman" pitchFamily="18" charset="0"/>
                <a:cs typeface="Times New Roman" pitchFamily="18" charset="0"/>
              </a:rPr>
              <a:t>is a part of the production process that purposefully affects the subject of labor in order to change it.</a:t>
            </a:r>
            <a:endParaRPr lang="ru-RU" sz="2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p:cNvGraphicFramePr/>
          <p:nvPr/>
        </p:nvGraphicFramePr>
        <p:xfrm>
          <a:off x="1295400" y="990600"/>
          <a:ext cx="7315200" cy="2057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7" name="Группа 6"/>
          <p:cNvGrpSpPr/>
          <p:nvPr/>
        </p:nvGrpSpPr>
        <p:grpSpPr>
          <a:xfrm>
            <a:off x="1447800" y="0"/>
            <a:ext cx="7010400" cy="914400"/>
            <a:chOff x="4648211" y="13"/>
            <a:chExt cx="2614612" cy="1468672"/>
          </a:xfrm>
        </p:grpSpPr>
        <p:sp>
          <p:nvSpPr>
            <p:cNvPr id="8" name="Скругленный прямоугольник 7"/>
            <p:cNvSpPr/>
            <p:nvPr/>
          </p:nvSpPr>
          <p:spPr>
            <a:xfrm>
              <a:off x="4648211" y="13"/>
              <a:ext cx="2614612" cy="1468672"/>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9" name="Скругленный прямоугольник 4"/>
            <p:cNvSpPr/>
            <p:nvPr/>
          </p:nvSpPr>
          <p:spPr>
            <a:xfrm>
              <a:off x="4691227" y="43029"/>
              <a:ext cx="2528580" cy="138264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GB" sz="2500" b="1" kern="1200" dirty="0" smtClean="0"/>
                <a:t>Classification of technological process</a:t>
              </a:r>
              <a:endParaRPr lang="ru-RU" sz="2500" kern="1200" dirty="0"/>
            </a:p>
          </p:txBody>
        </p:sp>
      </p:grpSp>
      <p:graphicFrame>
        <p:nvGraphicFramePr>
          <p:cNvPr id="10" name="Схема 9"/>
          <p:cNvGraphicFramePr/>
          <p:nvPr/>
        </p:nvGraphicFramePr>
        <p:xfrm>
          <a:off x="838200" y="3581400"/>
          <a:ext cx="8305800" cy="27686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cxnSp>
        <p:nvCxnSpPr>
          <p:cNvPr id="12" name="Прямая со стрелкой 11"/>
          <p:cNvCxnSpPr/>
          <p:nvPr/>
        </p:nvCxnSpPr>
        <p:spPr>
          <a:xfrm rot="10800000" flipV="1">
            <a:off x="2133600" y="4800600"/>
            <a:ext cx="3048000" cy="228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Прямая со стрелкой 13"/>
          <p:cNvCxnSpPr/>
          <p:nvPr/>
        </p:nvCxnSpPr>
        <p:spPr>
          <a:xfrm rot="5400000">
            <a:off x="4610100" y="4914900"/>
            <a:ext cx="228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Прямая со стрелкой 15"/>
          <p:cNvCxnSpPr/>
          <p:nvPr/>
        </p:nvCxnSpPr>
        <p:spPr>
          <a:xfrm>
            <a:off x="4800600" y="4800600"/>
            <a:ext cx="3124200" cy="304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Прямая со стрелкой 17"/>
          <p:cNvCxnSpPr/>
          <p:nvPr/>
        </p:nvCxnSpPr>
        <p:spPr>
          <a:xfrm rot="10800000" flipV="1">
            <a:off x="3048000" y="1981200"/>
            <a:ext cx="1752600" cy="304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 name="Прямая со стрелкой 19"/>
          <p:cNvCxnSpPr/>
          <p:nvPr/>
        </p:nvCxnSpPr>
        <p:spPr>
          <a:xfrm>
            <a:off x="4800600" y="1981200"/>
            <a:ext cx="1828800" cy="304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3" name="Содержимое 12"/>
          <p:cNvSpPr>
            <a:spLocks noGrp="1"/>
          </p:cNvSpPr>
          <p:nvPr>
            <p:ph idx="1"/>
          </p:nvPr>
        </p:nvSpPr>
        <p:spPr/>
        <p:txBody>
          <a:bodyPr/>
          <a:lstStyle/>
          <a:p>
            <a:endParaRPr lang="ru-RU"/>
          </a:p>
        </p:txBody>
      </p:sp>
    </p:spTree>
    <p:custDataLst>
      <p:tags r:id="rId1"/>
    </p:custData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хема 3"/>
          <p:cNvGraphicFramePr/>
          <p:nvPr/>
        </p:nvGraphicFramePr>
        <p:xfrm>
          <a:off x="533400" y="1447800"/>
          <a:ext cx="8001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Прямоугольник 1"/>
          <p:cNvSpPr>
            <a:spLocks noChangeArrowheads="1"/>
          </p:cNvSpPr>
          <p:nvPr/>
        </p:nvSpPr>
        <p:spPr bwMode="auto">
          <a:xfrm>
            <a:off x="1066800" y="609600"/>
            <a:ext cx="7010400" cy="461963"/>
          </a:xfrm>
          <a:prstGeom prst="rect">
            <a:avLst/>
          </a:prstGeom>
          <a:noFill/>
          <a:ln w="9525">
            <a:noFill/>
            <a:miter lim="800000"/>
            <a:headEnd/>
            <a:tailEnd/>
          </a:ln>
        </p:spPr>
        <p:txBody>
          <a:bodyPr>
            <a:spAutoFit/>
          </a:bodyPr>
          <a:lstStyle/>
          <a:p>
            <a:pPr lvl="2"/>
            <a:r>
              <a:rPr lang="en-GB" sz="2400" b="1" dirty="0" smtClean="0">
                <a:solidFill>
                  <a:srgbClr val="FF0000"/>
                </a:solidFill>
                <a:latin typeface="Times New Roman" pitchFamily="18" charset="0"/>
                <a:cs typeface="Times New Roman" pitchFamily="18" charset="0"/>
              </a:rPr>
              <a:t>Types of industrial production</a:t>
            </a:r>
            <a:endParaRPr lang="ru-RU" sz="2400" b="1" dirty="0">
              <a:solidFill>
                <a:srgbClr val="FF0000"/>
              </a:solidFill>
              <a:latin typeface="Times New Roman" pitchFamily="18" charset="0"/>
              <a:cs typeface="Times New Roman" pitchFamily="18" charset="0"/>
            </a:endParaRPr>
          </a:p>
        </p:txBody>
      </p:sp>
      <p:graphicFrame>
        <p:nvGraphicFramePr>
          <p:cNvPr id="12" name="Схема 11"/>
          <p:cNvGraphicFramePr/>
          <p:nvPr/>
        </p:nvGraphicFramePr>
        <p:xfrm>
          <a:off x="304800" y="1397000"/>
          <a:ext cx="86106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nvGraphicFramePr>
        <p:xfrm>
          <a:off x="0" y="1066800"/>
          <a:ext cx="8839200" cy="5379720"/>
        </p:xfrm>
        <a:graphic>
          <a:graphicData uri="http://schemas.openxmlformats.org/drawingml/2006/table">
            <a:tbl>
              <a:tblPr/>
              <a:tblGrid>
                <a:gridCol w="2667000"/>
                <a:gridCol w="2190750"/>
                <a:gridCol w="2138363"/>
                <a:gridCol w="1843087"/>
              </a:tblGrid>
              <a:tr h="4572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2400" b="1" i="0" u="none" strike="noStrike" cap="none" normalizeH="0" baseline="0" dirty="0" smtClean="0">
                          <a:ln>
                            <a:noFill/>
                          </a:ln>
                          <a:solidFill>
                            <a:srgbClr val="FF0000"/>
                          </a:solidFill>
                          <a:effectLst/>
                          <a:latin typeface="Times New Roman" pitchFamily="18" charset="0"/>
                          <a:cs typeface="Times New Roman" pitchFamily="18" charset="0"/>
                        </a:rPr>
                        <a:t>Factor</a:t>
                      </a:r>
                      <a:endParaRPr kumimoji="0" lang="ru-RU" sz="2400" b="1" i="0" u="none" strike="noStrike" cap="none" normalizeH="0" baseline="0" dirty="0" smtClean="0">
                        <a:ln>
                          <a:noFill/>
                        </a:ln>
                        <a:solidFill>
                          <a:srgbClr val="FF0000"/>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2400" b="1" i="0" u="none" strike="noStrike" cap="none" normalizeH="0" baseline="0" dirty="0" err="1" smtClean="0">
                          <a:ln>
                            <a:noFill/>
                          </a:ln>
                          <a:solidFill>
                            <a:srgbClr val="FF0000"/>
                          </a:solidFill>
                          <a:effectLst/>
                          <a:latin typeface="Times New Roman" pitchFamily="18" charset="0"/>
                          <a:cs typeface="Times New Roman" pitchFamily="18" charset="0"/>
                        </a:rPr>
                        <a:t>Singal</a:t>
                      </a:r>
                      <a:endParaRPr kumimoji="0" lang="ru-RU" sz="2400" b="1" i="0" u="none" strike="noStrike" cap="none" normalizeH="0" baseline="0" dirty="0" smtClean="0">
                        <a:ln>
                          <a:noFill/>
                        </a:ln>
                        <a:solidFill>
                          <a:srgbClr val="FF0000"/>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2400" b="1" i="0" u="none" strike="noStrike" cap="none" normalizeH="0" baseline="0" dirty="0" smtClean="0">
                          <a:ln>
                            <a:noFill/>
                          </a:ln>
                          <a:solidFill>
                            <a:srgbClr val="FF0000"/>
                          </a:solidFill>
                          <a:effectLst/>
                          <a:latin typeface="Times New Roman" pitchFamily="18" charset="0"/>
                          <a:cs typeface="Times New Roman" pitchFamily="18" charset="0"/>
                        </a:rPr>
                        <a:t>Serial</a:t>
                      </a:r>
                      <a:endParaRPr kumimoji="0" lang="ru-RU" sz="2400" b="1" i="0" u="none" strike="noStrike" cap="none" normalizeH="0" baseline="0" dirty="0" smtClean="0">
                        <a:ln>
                          <a:noFill/>
                        </a:ln>
                        <a:solidFill>
                          <a:srgbClr val="FF0000"/>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2400" b="1" i="0" u="none" strike="noStrike" cap="none" normalizeH="0" baseline="0" dirty="0" smtClean="0">
                          <a:ln>
                            <a:noFill/>
                          </a:ln>
                          <a:solidFill>
                            <a:srgbClr val="FF0000"/>
                          </a:solidFill>
                          <a:effectLst/>
                          <a:latin typeface="Times New Roman" pitchFamily="18" charset="0"/>
                          <a:cs typeface="Times New Roman" pitchFamily="18" charset="0"/>
                        </a:rPr>
                        <a:t>Mass</a:t>
                      </a:r>
                      <a:endParaRPr kumimoji="0" lang="ru-RU" sz="2400" b="1" i="0" u="none" strike="noStrike" cap="none" normalizeH="0" baseline="0" dirty="0" smtClean="0">
                        <a:ln>
                          <a:noFill/>
                        </a:ln>
                        <a:solidFill>
                          <a:srgbClr val="FF0000"/>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096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Nomenclature</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Unlimited</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18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Limited in series</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18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One or more products</a:t>
                      </a:r>
                      <a:endParaRPr kumimoji="0" lang="ru-RU" sz="18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096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Release repeatability</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Does not repeat</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18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Repeats periodically</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18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Repeats constantly</a:t>
                      </a:r>
                      <a:endParaRPr kumimoji="0" lang="ru-RU" sz="18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800" b="1" i="0" u="none" strike="noStrike" cap="none" normalizeH="0" baseline="0" dirty="0" smtClean="0">
                          <a:ln>
                            <a:noFill/>
                          </a:ln>
                          <a:solidFill>
                            <a:schemeClr val="tx1"/>
                          </a:solidFill>
                          <a:effectLst/>
                          <a:latin typeface="Times New Roman" pitchFamily="18" charset="0"/>
                          <a:cs typeface="Times New Roman" pitchFamily="18" charset="0"/>
                        </a:rPr>
                        <a:t>Applied equipment </a:t>
                      </a:r>
                      <a:endParaRPr kumimoji="0" lang="ru-RU" sz="18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800" b="1" i="0" u="none" strike="noStrike" cap="none" normalizeH="0" baseline="0" dirty="0" smtClean="0">
                          <a:ln>
                            <a:noFill/>
                          </a:ln>
                          <a:solidFill>
                            <a:schemeClr val="tx1"/>
                          </a:solidFill>
                          <a:effectLst/>
                          <a:latin typeface="Times New Roman" pitchFamily="18" charset="0"/>
                          <a:cs typeface="Times New Roman" pitchFamily="18" charset="0"/>
                        </a:rPr>
                        <a:t>Universal</a:t>
                      </a:r>
                      <a:endParaRPr kumimoji="0" lang="ru-RU" sz="18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800" b="1" i="0" u="none" strike="noStrike" cap="none" normalizeH="0" baseline="0" dirty="0" smtClean="0">
                          <a:ln>
                            <a:noFill/>
                          </a:ln>
                          <a:solidFill>
                            <a:schemeClr val="tx1"/>
                          </a:solidFill>
                          <a:effectLst/>
                          <a:latin typeface="Times New Roman" pitchFamily="18" charset="0"/>
                          <a:cs typeface="Times New Roman" pitchFamily="18" charset="0"/>
                        </a:rPr>
                        <a:t>Universal, partly special</a:t>
                      </a:r>
                      <a:endParaRPr kumimoji="0" lang="ru-RU" sz="18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800" b="1" i="0" u="none" strike="noStrike" cap="none" normalizeH="0" baseline="0" dirty="0" smtClean="0">
                          <a:ln>
                            <a:noFill/>
                          </a:ln>
                          <a:solidFill>
                            <a:schemeClr val="tx1"/>
                          </a:solidFill>
                          <a:effectLst/>
                          <a:latin typeface="Times New Roman" pitchFamily="18" charset="0"/>
                          <a:cs typeface="Times New Roman" pitchFamily="18" charset="0"/>
                        </a:rPr>
                        <a:t>Mostly special</a:t>
                      </a:r>
                      <a:endParaRPr kumimoji="0" lang="ru-RU" sz="18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9436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Process development</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Large-scale method (per product, unit)</a:t>
                      </a:r>
                      <a:endParaRPr kumimoji="0" lang="ru-RU" sz="18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Detailed</a:t>
                      </a:r>
                      <a:endParaRPr kumimoji="0" lang="ru-RU" sz="18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Detailed, operational</a:t>
                      </a:r>
                      <a:endParaRPr kumimoji="0" lang="ru-RU" sz="18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810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Qualification of workers</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High</a:t>
                      </a:r>
                      <a:endParaRPr kumimoji="0" lang="ru-RU" sz="18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Average</a:t>
                      </a:r>
                      <a:endParaRPr kumimoji="0" lang="ru-RU" sz="18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Low</a:t>
                      </a:r>
                      <a:endParaRPr kumimoji="0" lang="ru-RU" sz="18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334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800" b="1" i="0" u="none" strike="noStrike" cap="none" normalizeH="0" baseline="0" dirty="0" err="1" smtClean="0">
                          <a:ln>
                            <a:noFill/>
                          </a:ln>
                          <a:solidFill>
                            <a:schemeClr val="tx1"/>
                          </a:solidFill>
                          <a:effectLst/>
                          <a:latin typeface="Times New Roman" pitchFamily="18" charset="0"/>
                          <a:cs typeface="Times New Roman" pitchFamily="18" charset="0"/>
                        </a:rPr>
                        <a:t>Interchangeability</a:t>
                      </a:r>
                      <a:endParaRPr kumimoji="0" lang="ru-RU" sz="18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800" b="1" i="0" u="none" strike="noStrike" cap="none" normalizeH="0" baseline="0" dirty="0" smtClean="0">
                          <a:ln>
                            <a:noFill/>
                          </a:ln>
                          <a:solidFill>
                            <a:schemeClr val="tx1"/>
                          </a:solidFill>
                          <a:effectLst/>
                          <a:latin typeface="Times New Roman" pitchFamily="18" charset="0"/>
                          <a:cs typeface="Times New Roman" pitchFamily="18" charset="0"/>
                        </a:rPr>
                        <a:t>Incomplete</a:t>
                      </a:r>
                      <a:endParaRPr kumimoji="0" lang="ru-RU" sz="18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800" b="1" i="0" u="none" strike="noStrike" cap="none" normalizeH="0" baseline="0" dirty="0" smtClean="0">
                          <a:ln>
                            <a:noFill/>
                          </a:ln>
                          <a:solidFill>
                            <a:schemeClr val="tx1"/>
                          </a:solidFill>
                          <a:effectLst/>
                          <a:latin typeface="Times New Roman" pitchFamily="18" charset="0"/>
                          <a:cs typeface="Times New Roman" pitchFamily="18" charset="0"/>
                        </a:rPr>
                        <a:t>Full</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800" b="1" i="0" u="none" strike="noStrike" cap="none" normalizeH="0" baseline="0" dirty="0" smtClean="0">
                          <a:ln>
                            <a:noFill/>
                          </a:ln>
                          <a:solidFill>
                            <a:schemeClr val="tx1"/>
                          </a:solidFill>
                          <a:effectLst/>
                          <a:latin typeface="Times New Roman" pitchFamily="18" charset="0"/>
                          <a:cs typeface="Times New Roman" pitchFamily="18" charset="0"/>
                        </a:rPr>
                        <a:t>Full</a:t>
                      </a:r>
                      <a:endParaRPr kumimoji="0" lang="ru-RU" sz="18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800" b="1" i="0" u="none" strike="noStrike" cap="none" normalizeH="0" baseline="0" dirty="0" smtClean="0">
                          <a:ln>
                            <a:noFill/>
                          </a:ln>
                          <a:solidFill>
                            <a:schemeClr val="tx1"/>
                          </a:solidFill>
                          <a:effectLst/>
                          <a:latin typeface="Times New Roman" pitchFamily="18" charset="0"/>
                          <a:cs typeface="Times New Roman" pitchFamily="18" charset="0"/>
                        </a:rPr>
                        <a:t>Unit cost</a:t>
                      </a:r>
                      <a:endParaRPr kumimoji="0" lang="ru-RU" sz="18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800" b="1" i="0" u="none" strike="noStrike" cap="none" normalizeH="0" baseline="0" dirty="0" smtClean="0">
                          <a:ln>
                            <a:noFill/>
                          </a:ln>
                          <a:solidFill>
                            <a:schemeClr val="tx1"/>
                          </a:solidFill>
                          <a:effectLst/>
                          <a:latin typeface="Times New Roman" pitchFamily="18" charset="0"/>
                          <a:cs typeface="Times New Roman" pitchFamily="18" charset="0"/>
                        </a:rPr>
                        <a:t>High</a:t>
                      </a:r>
                      <a:endParaRPr kumimoji="0" lang="ru-RU" sz="18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800" b="1" i="0" u="none" strike="noStrike" cap="none" normalizeH="0" baseline="0" dirty="0" smtClean="0">
                          <a:ln>
                            <a:noFill/>
                          </a:ln>
                          <a:solidFill>
                            <a:schemeClr val="tx1"/>
                          </a:solidFill>
                          <a:effectLst/>
                          <a:latin typeface="Times New Roman" pitchFamily="18" charset="0"/>
                          <a:cs typeface="Times New Roman" pitchFamily="18" charset="0"/>
                        </a:rPr>
                        <a:t>Average</a:t>
                      </a:r>
                      <a:endParaRPr kumimoji="0" lang="ru-RU" sz="18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800" b="1" i="0" u="none" strike="noStrike" cap="none" normalizeH="0" baseline="0" dirty="0" smtClean="0">
                          <a:ln>
                            <a:noFill/>
                          </a:ln>
                          <a:solidFill>
                            <a:schemeClr val="tx1"/>
                          </a:solidFill>
                          <a:effectLst/>
                          <a:latin typeface="Times New Roman" pitchFamily="18" charset="0"/>
                          <a:cs typeface="Times New Roman" pitchFamily="18" charset="0"/>
                        </a:rPr>
                        <a:t>Low</a:t>
                      </a:r>
                      <a:endParaRPr kumimoji="0" lang="ru-RU" sz="18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The degree of implementation of the basic principles of organization of production</a:t>
                      </a:r>
                      <a:endParaRPr kumimoji="0" lang="ru-RU" sz="18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Low degree of process continuity</a:t>
                      </a:r>
                      <a:endParaRPr kumimoji="0" lang="ru-RU" sz="18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Average degree of production flow</a:t>
                      </a:r>
                      <a:endParaRPr kumimoji="0" lang="ru-RU" sz="18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High degree of continuity and straightforward production accuracy</a:t>
                      </a:r>
                      <a:endParaRPr kumimoji="0" lang="ru-RU" sz="18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10304" name="Rectangle 1"/>
          <p:cNvSpPr>
            <a:spLocks noChangeArrowheads="1"/>
          </p:cNvSpPr>
          <p:nvPr/>
        </p:nvSpPr>
        <p:spPr bwMode="auto">
          <a:xfrm>
            <a:off x="2133600" y="304800"/>
            <a:ext cx="5208477" cy="461665"/>
          </a:xfrm>
          <a:prstGeom prst="rect">
            <a:avLst/>
          </a:prstGeom>
          <a:noFill/>
          <a:ln w="9525">
            <a:noFill/>
            <a:miter lim="800000"/>
            <a:headEnd/>
            <a:tailEnd/>
          </a:ln>
        </p:spPr>
        <p:txBody>
          <a:bodyPr wrap="none" anchor="ctr">
            <a:spAutoFit/>
          </a:bodyPr>
          <a:lstStyle/>
          <a:p>
            <a:pPr indent="269875"/>
            <a:r>
              <a:rPr lang="en-US" sz="2400" b="1" i="1" dirty="0" smtClean="0">
                <a:solidFill>
                  <a:srgbClr val="FF0000"/>
                </a:solidFill>
                <a:latin typeface="Times New Roman" pitchFamily="18" charset="0"/>
                <a:ea typeface="Times New Roman" pitchFamily="18" charset="0"/>
                <a:cs typeface="Times New Roman" pitchFamily="18" charset="0"/>
              </a:rPr>
              <a:t>Characteristics of types of production</a:t>
            </a:r>
            <a:endParaRPr lang="ru-RU" sz="2400" dirty="0">
              <a:solidFill>
                <a:srgbClr val="FF0000"/>
              </a:solidFill>
              <a:latin typeface="Times New Roman" pitchFamily="18" charset="0"/>
              <a:ea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Прямоугольник 2"/>
          <p:cNvSpPr>
            <a:spLocks noChangeArrowheads="1"/>
          </p:cNvSpPr>
          <p:nvPr/>
        </p:nvSpPr>
        <p:spPr bwMode="auto">
          <a:xfrm>
            <a:off x="214313" y="1785938"/>
            <a:ext cx="8643937" cy="338554"/>
          </a:xfrm>
          <a:prstGeom prst="rect">
            <a:avLst/>
          </a:prstGeom>
          <a:noFill/>
          <a:ln w="9525">
            <a:noFill/>
            <a:miter lim="800000"/>
            <a:headEnd/>
            <a:tailEnd/>
          </a:ln>
        </p:spPr>
        <p:txBody>
          <a:bodyPr>
            <a:spAutoFit/>
          </a:bodyPr>
          <a:lstStyle/>
          <a:p>
            <a:pPr algn="just"/>
            <a:r>
              <a:rPr lang="ru-RU" sz="1600" dirty="0" smtClean="0"/>
              <a:t>.</a:t>
            </a:r>
            <a:endParaRPr lang="ru-RU" sz="1600" dirty="0"/>
          </a:p>
        </p:txBody>
      </p:sp>
      <p:sp>
        <p:nvSpPr>
          <p:cNvPr id="11269" name="Прямоугольник 4"/>
          <p:cNvSpPr>
            <a:spLocks noChangeArrowheads="1"/>
          </p:cNvSpPr>
          <p:nvPr/>
        </p:nvSpPr>
        <p:spPr bwMode="auto">
          <a:xfrm>
            <a:off x="357188" y="5143500"/>
            <a:ext cx="8572500" cy="338554"/>
          </a:xfrm>
          <a:prstGeom prst="rect">
            <a:avLst/>
          </a:prstGeom>
          <a:noFill/>
          <a:ln w="9525">
            <a:noFill/>
            <a:miter lim="800000"/>
            <a:headEnd/>
            <a:tailEnd/>
          </a:ln>
        </p:spPr>
        <p:txBody>
          <a:bodyPr>
            <a:spAutoFit/>
          </a:bodyPr>
          <a:lstStyle/>
          <a:p>
            <a:pPr algn="just"/>
            <a:r>
              <a:rPr lang="ru-RU" sz="1600" dirty="0" smtClean="0"/>
              <a:t>.</a:t>
            </a:r>
            <a:endParaRPr lang="ru-RU" sz="1600" dirty="0"/>
          </a:p>
        </p:txBody>
      </p:sp>
      <p:sp>
        <p:nvSpPr>
          <p:cNvPr id="6" name="Прямоугольник 5"/>
          <p:cNvSpPr/>
          <p:nvPr/>
        </p:nvSpPr>
        <p:spPr>
          <a:xfrm>
            <a:off x="533400" y="304800"/>
            <a:ext cx="8229600" cy="1015663"/>
          </a:xfrm>
          <a:prstGeom prst="rect">
            <a:avLst/>
          </a:prstGeom>
        </p:spPr>
        <p:txBody>
          <a:bodyPr wrap="square">
            <a:spAutoFit/>
          </a:bodyPr>
          <a:lstStyle/>
          <a:p>
            <a:pPr algn="just"/>
            <a:r>
              <a:rPr lang="en-US" sz="2000" b="1" i="1" dirty="0" smtClean="0">
                <a:solidFill>
                  <a:srgbClr val="FF0000"/>
                </a:solidFill>
                <a:latin typeface="Times New Roman" pitchFamily="18" charset="0"/>
                <a:cs typeface="Times New Roman" pitchFamily="18" charset="0"/>
              </a:rPr>
              <a:t>Production organization methods </a:t>
            </a:r>
            <a:r>
              <a:rPr lang="en-US" sz="2000" dirty="0" smtClean="0">
                <a:latin typeface="Times New Roman" pitchFamily="18" charset="0"/>
                <a:cs typeface="Times New Roman" pitchFamily="18" charset="0"/>
              </a:rPr>
              <a:t>are a set of techniques and operations for the manufacture of products or the provision of services, performed with a certain combination of elements of the production process.</a:t>
            </a:r>
            <a:endParaRPr lang="ru-RU" sz="2000" dirty="0">
              <a:latin typeface="Times New Roman" pitchFamily="18" charset="0"/>
              <a:cs typeface="Times New Roman" pitchFamily="18" charset="0"/>
            </a:endParaRPr>
          </a:p>
        </p:txBody>
      </p:sp>
      <p:sp>
        <p:nvSpPr>
          <p:cNvPr id="7" name="Прямоугольник 6"/>
          <p:cNvSpPr/>
          <p:nvPr/>
        </p:nvSpPr>
        <p:spPr>
          <a:xfrm>
            <a:off x="228600" y="1447800"/>
            <a:ext cx="8686800" cy="1323439"/>
          </a:xfrm>
          <a:prstGeom prst="rect">
            <a:avLst/>
          </a:prstGeom>
        </p:spPr>
        <p:txBody>
          <a:bodyPr wrap="square">
            <a:spAutoFit/>
          </a:bodyPr>
          <a:lstStyle/>
          <a:p>
            <a:pPr algn="just"/>
            <a:r>
              <a:rPr lang="en-US" dirty="0" smtClean="0"/>
              <a:t>1 </a:t>
            </a:r>
            <a:r>
              <a:rPr lang="en-US" sz="2000" b="1" i="1" dirty="0" smtClean="0">
                <a:solidFill>
                  <a:srgbClr val="FF0000"/>
                </a:solidFill>
                <a:latin typeface="Times New Roman" pitchFamily="18" charset="0"/>
                <a:cs typeface="Times New Roman" pitchFamily="18" charset="0"/>
              </a:rPr>
              <a:t>With a single method of organizing production</a:t>
            </a:r>
            <a:r>
              <a:rPr lang="en-US" sz="2000" b="1" dirty="0" smtClean="0">
                <a:latin typeface="Times New Roman" pitchFamily="18" charset="0"/>
                <a:cs typeface="Times New Roman" pitchFamily="18" charset="0"/>
              </a:rPr>
              <a:t>, the release of products is carried out by single copies of products or small non-recurring batches. It is used in the manufacture of complex equipment (rolling mills, turbines), special equipment for the conditions of single, small-scale and pilot production</a:t>
            </a:r>
            <a:endParaRPr lang="ru-RU" sz="2000" b="1" dirty="0">
              <a:latin typeface="Times New Roman" pitchFamily="18" charset="0"/>
              <a:cs typeface="Times New Roman" pitchFamily="18" charset="0"/>
            </a:endParaRPr>
          </a:p>
        </p:txBody>
      </p:sp>
      <p:sp>
        <p:nvSpPr>
          <p:cNvPr id="8" name="Прямоугольник 7"/>
          <p:cNvSpPr/>
          <p:nvPr/>
        </p:nvSpPr>
        <p:spPr>
          <a:xfrm>
            <a:off x="228600" y="2819400"/>
            <a:ext cx="8686800" cy="1938992"/>
          </a:xfrm>
          <a:prstGeom prst="rect">
            <a:avLst/>
          </a:prstGeom>
        </p:spPr>
        <p:txBody>
          <a:bodyPr wrap="square">
            <a:spAutoFit/>
          </a:bodyPr>
          <a:lstStyle/>
          <a:p>
            <a:pPr algn="just"/>
            <a:r>
              <a:rPr lang="en-US" sz="2000" b="1" i="1" dirty="0" smtClean="0">
                <a:solidFill>
                  <a:srgbClr val="FF0000"/>
                </a:solidFill>
                <a:latin typeface="Times New Roman" pitchFamily="18" charset="0"/>
                <a:cs typeface="Times New Roman" pitchFamily="18" charset="0"/>
              </a:rPr>
              <a:t>2 With the batch method of organizing the production process</a:t>
            </a:r>
            <a:r>
              <a:rPr lang="en-US" sz="2000" b="1" dirty="0" smtClean="0">
                <a:latin typeface="Times New Roman" pitchFamily="18" charset="0"/>
                <a:cs typeface="Times New Roman" pitchFamily="18" charset="0"/>
              </a:rPr>
              <a:t>, production of products is carried out in batches, the range of products is limited, products of several names are processed simultaneously, several operations are assigned to the workplace, along with specialized equipment, universal equipment is widely used, the use of personnel of wide specialization with high qualifications is characteristic.</a:t>
            </a:r>
            <a:endParaRPr lang="ru-RU" sz="2000" b="1" dirty="0">
              <a:latin typeface="Times New Roman" pitchFamily="18" charset="0"/>
              <a:cs typeface="Times New Roman" pitchFamily="18" charset="0"/>
            </a:endParaRPr>
          </a:p>
        </p:txBody>
      </p:sp>
      <p:sp>
        <p:nvSpPr>
          <p:cNvPr id="9" name="Прямоугольник 8"/>
          <p:cNvSpPr/>
          <p:nvPr/>
        </p:nvSpPr>
        <p:spPr>
          <a:xfrm>
            <a:off x="152400" y="5181600"/>
            <a:ext cx="8686800" cy="1323439"/>
          </a:xfrm>
          <a:prstGeom prst="rect">
            <a:avLst/>
          </a:prstGeom>
        </p:spPr>
        <p:txBody>
          <a:bodyPr wrap="square">
            <a:spAutoFit/>
          </a:bodyPr>
          <a:lstStyle/>
          <a:p>
            <a:pPr algn="just"/>
            <a:r>
              <a:rPr lang="en-US" sz="2000" b="1" dirty="0" smtClean="0">
                <a:latin typeface="Times New Roman" pitchFamily="18" charset="0"/>
                <a:cs typeface="Times New Roman" pitchFamily="18" charset="0"/>
              </a:rPr>
              <a:t>3 </a:t>
            </a:r>
            <a:r>
              <a:rPr lang="en-US" sz="2000" b="1" i="1" dirty="0" smtClean="0">
                <a:solidFill>
                  <a:srgbClr val="FF0000"/>
                </a:solidFill>
                <a:latin typeface="Times New Roman" pitchFamily="18" charset="0"/>
                <a:cs typeface="Times New Roman" pitchFamily="18" charset="0"/>
              </a:rPr>
              <a:t>With </a:t>
            </a:r>
            <a:r>
              <a:rPr lang="en-US" sz="2000" b="1" i="1" dirty="0" smtClean="0">
                <a:solidFill>
                  <a:srgbClr val="FF0000"/>
                </a:solidFill>
                <a:latin typeface="Times New Roman" pitchFamily="18" charset="0"/>
                <a:cs typeface="Times New Roman" pitchFamily="18" charset="0"/>
              </a:rPr>
              <a:t>the flow method,</a:t>
            </a:r>
            <a:r>
              <a:rPr lang="en-US" sz="2000" b="1" dirty="0" smtClean="0">
                <a:latin typeface="Times New Roman" pitchFamily="18" charset="0"/>
                <a:cs typeface="Times New Roman" pitchFamily="18" charset="0"/>
              </a:rPr>
              <a:t> the scale of products is large, its production is carried out by a limited range of products at a given frequency, the production process is divided into operations with a clear specialization of jobs to perform certain technological operations, parallel execution of operations at all workplaces</a:t>
            </a:r>
            <a:endParaRPr lang="ru-RU" sz="2000" b="1" dirty="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p:cNvSpPr>
            <a:spLocks noGrp="1" noChangeArrowheads="1"/>
          </p:cNvSpPr>
          <p:nvPr>
            <p:ph idx="1"/>
          </p:nvPr>
        </p:nvSpPr>
        <p:spPr>
          <a:xfrm>
            <a:off x="0" y="214313"/>
            <a:ext cx="9144000" cy="6643687"/>
          </a:xfrm>
        </p:spPr>
        <p:txBody>
          <a:bodyPr/>
          <a:lstStyle/>
          <a:p>
            <a:pPr>
              <a:buFont typeface="Wingdings" pitchFamily="2" charset="2"/>
              <a:buNone/>
            </a:pPr>
            <a:r>
              <a:rPr lang="kk-KZ" sz="2200" dirty="0" smtClean="0"/>
              <a:t>		</a:t>
            </a:r>
            <a:r>
              <a:rPr lang="en-US" sz="2400" b="1" dirty="0" smtClean="0">
                <a:solidFill>
                  <a:srgbClr val="FF0000"/>
                </a:solidFill>
                <a:latin typeface="Times New Roman" pitchFamily="18" charset="0"/>
                <a:cs typeface="Times New Roman" pitchFamily="18" charset="0"/>
              </a:rPr>
              <a:t>Principles of the organization of the production process</a:t>
            </a:r>
          </a:p>
          <a:p>
            <a:pPr>
              <a:buFont typeface="Wingdings" pitchFamily="2" charset="2"/>
              <a:buNone/>
            </a:pPr>
            <a:r>
              <a:rPr lang="en-US" sz="2200" dirty="0" smtClean="0"/>
              <a:t>   </a:t>
            </a:r>
          </a:p>
          <a:p>
            <a:pPr>
              <a:buFont typeface="Wingdings" pitchFamily="2" charset="2"/>
              <a:buNone/>
            </a:pPr>
            <a:r>
              <a:rPr lang="en-US" sz="2400" dirty="0" smtClean="0">
                <a:latin typeface="Times New Roman" pitchFamily="18" charset="0"/>
                <a:cs typeface="Times New Roman" pitchFamily="18" charset="0"/>
              </a:rPr>
              <a:t>  The organization of the production process in market conditions is based on the following principles:</a:t>
            </a:r>
          </a:p>
          <a:p>
            <a:pPr>
              <a:buFont typeface="Wingdings" pitchFamily="2" charset="2"/>
              <a:buChar char="q"/>
            </a:pPr>
            <a:r>
              <a:rPr lang="en-US" sz="2400" dirty="0" smtClean="0">
                <a:latin typeface="Times New Roman" pitchFamily="18" charset="0"/>
                <a:cs typeface="Times New Roman" pitchFamily="18" charset="0"/>
              </a:rPr>
              <a:t>specialization and cooperation;</a:t>
            </a:r>
          </a:p>
          <a:p>
            <a:pPr>
              <a:buFont typeface="Wingdings" pitchFamily="2" charset="2"/>
              <a:buChar char="q"/>
            </a:pPr>
            <a:r>
              <a:rPr lang="en-US" sz="2400" dirty="0" smtClean="0">
                <a:latin typeface="Times New Roman" pitchFamily="18" charset="0"/>
                <a:cs typeface="Times New Roman" pitchFamily="18" charset="0"/>
              </a:rPr>
              <a:t>proportionality;</a:t>
            </a:r>
          </a:p>
          <a:p>
            <a:pPr>
              <a:buFont typeface="Wingdings" pitchFamily="2" charset="2"/>
              <a:buChar char="q"/>
            </a:pPr>
            <a:r>
              <a:rPr lang="en-US" sz="2400" dirty="0" smtClean="0">
                <a:latin typeface="Times New Roman" pitchFamily="18" charset="0"/>
                <a:cs typeface="Times New Roman" pitchFamily="18" charset="0"/>
              </a:rPr>
              <a:t>  continuity and parallelism;</a:t>
            </a:r>
          </a:p>
          <a:p>
            <a:pPr>
              <a:buFont typeface="Wingdings" pitchFamily="2" charset="2"/>
              <a:buChar char="q"/>
            </a:pPr>
            <a:r>
              <a:rPr lang="en-US" sz="2400" dirty="0" smtClean="0">
                <a:latin typeface="Times New Roman" pitchFamily="18" charset="0"/>
                <a:cs typeface="Times New Roman" pitchFamily="18" charset="0"/>
              </a:rPr>
              <a:t>  direct flow;</a:t>
            </a:r>
          </a:p>
          <a:p>
            <a:pPr>
              <a:buFont typeface="Wingdings" pitchFamily="2" charset="2"/>
              <a:buChar char="q"/>
            </a:pPr>
            <a:r>
              <a:rPr lang="en-US" sz="2400" dirty="0" smtClean="0">
                <a:latin typeface="Times New Roman" pitchFamily="18" charset="0"/>
                <a:cs typeface="Times New Roman" pitchFamily="18" charset="0"/>
              </a:rPr>
              <a:t>  repeatability;</a:t>
            </a:r>
          </a:p>
          <a:p>
            <a:pPr>
              <a:buFont typeface="Wingdings" pitchFamily="2" charset="2"/>
              <a:buChar char="q"/>
            </a:pPr>
            <a:r>
              <a:rPr lang="en-US" sz="2400" dirty="0" smtClean="0">
                <a:latin typeface="Times New Roman" pitchFamily="18" charset="0"/>
                <a:cs typeface="Times New Roman" pitchFamily="18" charset="0"/>
              </a:rPr>
              <a:t>  flexibility;</a:t>
            </a:r>
          </a:p>
          <a:p>
            <a:pPr>
              <a:buFont typeface="Wingdings" pitchFamily="2" charset="2"/>
              <a:buChar char="q"/>
            </a:pPr>
            <a:r>
              <a:rPr lang="en-US" sz="2400" dirty="0" smtClean="0">
                <a:latin typeface="Times New Roman" pitchFamily="18" charset="0"/>
                <a:cs typeface="Times New Roman" pitchFamily="18" charset="0"/>
              </a:rPr>
              <a:t>  complexity and consistency.</a:t>
            </a:r>
            <a:endParaRPr lang="ru-RU" sz="2400" dirty="0" smtClean="0">
              <a:latin typeface="Times New Roman" pitchFamily="18" charset="0"/>
              <a:cs typeface="Times New Roman" pitchFamily="18" charset="0"/>
            </a:endParaRPr>
          </a:p>
        </p:txBody>
      </p:sp>
    </p:spTree>
    <p:custDataLst>
      <p:tags r:id="rId1"/>
    </p:custData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6"/>
          <p:cNvSpPr>
            <a:spLocks noGrp="1" noChangeArrowheads="1"/>
          </p:cNvSpPr>
          <p:nvPr>
            <p:ph idx="1"/>
          </p:nvPr>
        </p:nvSpPr>
        <p:spPr>
          <a:xfrm>
            <a:off x="0" y="285750"/>
            <a:ext cx="8929688" cy="4878259"/>
          </a:xfrm>
        </p:spPr>
        <p:txBody>
          <a:bodyPr anchor="ctr">
            <a:spAutoFit/>
          </a:bodyPr>
          <a:lstStyle/>
          <a:p>
            <a:pPr algn="just">
              <a:buFont typeface="Wingdings" pitchFamily="2" charset="2"/>
              <a:buNone/>
            </a:pPr>
            <a:r>
              <a:rPr lang="ru-RU" sz="2200" dirty="0" smtClean="0"/>
              <a:t>		</a:t>
            </a:r>
            <a:r>
              <a:rPr lang="en-US" sz="2200" b="1" dirty="0" smtClean="0">
                <a:latin typeface="Times New Roman" pitchFamily="18" charset="0"/>
                <a:cs typeface="Times New Roman" pitchFamily="18" charset="0"/>
              </a:rPr>
              <a:t> </a:t>
            </a:r>
            <a:r>
              <a:rPr lang="en-US" sz="2200" b="1" i="1" dirty="0" smtClean="0">
                <a:solidFill>
                  <a:srgbClr val="FF0000"/>
                </a:solidFill>
                <a:latin typeface="Times New Roman" pitchFamily="18" charset="0"/>
                <a:cs typeface="Times New Roman" pitchFamily="18" charset="0"/>
              </a:rPr>
              <a:t>Specialization and cooperation </a:t>
            </a:r>
            <a:r>
              <a:rPr lang="en-US" sz="2200" b="1" dirty="0" smtClean="0">
                <a:latin typeface="Times New Roman" pitchFamily="18" charset="0"/>
                <a:cs typeface="Times New Roman" pitchFamily="18" charset="0"/>
              </a:rPr>
              <a:t>is the concentration of homogeneous types of work in the divisions of the enterprise as a result of a single division of labor and the establishment of mutual relations between them to achieve the set goals</a:t>
            </a:r>
            <a:r>
              <a:rPr lang="en-US" sz="2200" b="1" dirty="0" smtClean="0">
                <a:latin typeface="Times New Roman" pitchFamily="18" charset="0"/>
                <a:cs typeface="Times New Roman" pitchFamily="18" charset="0"/>
              </a:rPr>
              <a:t>.</a:t>
            </a:r>
          </a:p>
          <a:p>
            <a:pPr algn="just">
              <a:buFont typeface="Wingdings" pitchFamily="2" charset="2"/>
              <a:buNone/>
            </a:pPr>
            <a:endParaRPr lang="ru-RU" sz="2200" b="1" dirty="0" smtClean="0">
              <a:latin typeface="Times New Roman" pitchFamily="18" charset="0"/>
              <a:cs typeface="Times New Roman" pitchFamily="18" charset="0"/>
            </a:endParaRPr>
          </a:p>
          <a:p>
            <a:pPr algn="just">
              <a:buFont typeface="Wingdings" pitchFamily="2" charset="2"/>
              <a:buNone/>
            </a:pPr>
            <a:r>
              <a:rPr lang="ru-RU" sz="2200" b="1" dirty="0" smtClean="0"/>
              <a:t>		</a:t>
            </a:r>
            <a:r>
              <a:rPr lang="en-US" sz="2200" b="1" dirty="0" smtClean="0"/>
              <a:t> </a:t>
            </a:r>
            <a:r>
              <a:rPr lang="en-US" sz="2200" b="1" i="1" dirty="0" smtClean="0">
                <a:solidFill>
                  <a:srgbClr val="FF0000"/>
                </a:solidFill>
              </a:rPr>
              <a:t>Proportionality assumes </a:t>
            </a:r>
            <a:r>
              <a:rPr lang="en-US" sz="2200" b="1" dirty="0" smtClean="0"/>
              <a:t>the same throughput of divisions, workshops, sections, workplaces in the implementation of the technological process for the release of certain products</a:t>
            </a:r>
            <a:r>
              <a:rPr lang="en-US" sz="2200" b="1" dirty="0" smtClean="0"/>
              <a:t>.</a:t>
            </a:r>
          </a:p>
          <a:p>
            <a:pPr algn="just">
              <a:buFont typeface="Wingdings" pitchFamily="2" charset="2"/>
              <a:buNone/>
            </a:pPr>
            <a:endParaRPr lang="en-US" sz="2200" b="1" dirty="0" smtClean="0"/>
          </a:p>
          <a:p>
            <a:pPr algn="just">
              <a:buFont typeface="Wingdings" pitchFamily="2" charset="2"/>
              <a:buNone/>
            </a:pPr>
            <a:r>
              <a:rPr lang="en-US" sz="2200" dirty="0" smtClean="0"/>
              <a:t>		</a:t>
            </a:r>
            <a:r>
              <a:rPr lang="en-US" sz="2200" b="1" i="1" dirty="0" smtClean="0">
                <a:solidFill>
                  <a:srgbClr val="FF0000"/>
                </a:solidFill>
              </a:rPr>
              <a:t>Continuity</a:t>
            </a:r>
            <a:r>
              <a:rPr lang="en-US" sz="2200" b="1" dirty="0" smtClean="0"/>
              <a:t> </a:t>
            </a:r>
            <a:r>
              <a:rPr lang="en-US" sz="2200" b="1" dirty="0" smtClean="0"/>
              <a:t>is the absence of interruptions in the production process. Ensuring continuity is the main factor in reducing the duration of the production cycle and, </a:t>
            </a:r>
            <a:r>
              <a:rPr lang="en-US" sz="2200" b="1" dirty="0" smtClean="0"/>
              <a:t>as </a:t>
            </a:r>
            <a:r>
              <a:rPr lang="en-US" sz="2200" b="1" dirty="0" smtClean="0"/>
              <a:t>a result, accelerating the turnover of working capital.</a:t>
            </a:r>
            <a:endParaRPr lang="ru-RU" sz="2200" b="1" dirty="0" smtClean="0"/>
          </a:p>
        </p:txBody>
      </p:sp>
    </p:spTree>
    <p:custDataLst>
      <p:tags r:id="rId1"/>
    </p:custData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6"/>
          <p:cNvSpPr>
            <a:spLocks noGrp="1" noChangeArrowheads="1"/>
          </p:cNvSpPr>
          <p:nvPr>
            <p:ph idx="1"/>
          </p:nvPr>
        </p:nvSpPr>
        <p:spPr>
          <a:xfrm>
            <a:off x="0" y="285750"/>
            <a:ext cx="8929688" cy="5539978"/>
          </a:xfrm>
        </p:spPr>
        <p:txBody>
          <a:bodyPr anchor="ctr">
            <a:spAutoFit/>
          </a:bodyPr>
          <a:lstStyle/>
          <a:p>
            <a:pPr algn="just">
              <a:buFont typeface="Wingdings" pitchFamily="2" charset="2"/>
              <a:buNone/>
            </a:pPr>
            <a:r>
              <a:rPr lang="ru-RU" sz="2200" dirty="0" smtClean="0"/>
              <a:t> 		</a:t>
            </a:r>
          </a:p>
          <a:p>
            <a:pPr algn="just">
              <a:buFont typeface="Wingdings" pitchFamily="2" charset="2"/>
              <a:buNone/>
            </a:pPr>
            <a:r>
              <a:rPr lang="ru-RU" sz="2200" dirty="0" smtClean="0"/>
              <a:t> 		</a:t>
            </a:r>
            <a:r>
              <a:rPr lang="en-US" sz="2400" b="1" i="1" dirty="0" smtClean="0">
                <a:solidFill>
                  <a:srgbClr val="FF0000"/>
                </a:solidFill>
              </a:rPr>
              <a:t>The principle of direct flow</a:t>
            </a:r>
            <a:r>
              <a:rPr lang="en-US" sz="2400" b="1" dirty="0" smtClean="0"/>
              <a:t> </a:t>
            </a:r>
            <a:r>
              <a:rPr lang="en-US" sz="2400" b="1" dirty="0" smtClean="0"/>
              <a:t>allows to ensure the minimum path during the passage of objects of labor from their launch into production to the release of finished products</a:t>
            </a:r>
            <a:r>
              <a:rPr lang="en-US" sz="2400" b="1" dirty="0" smtClean="0"/>
              <a:t>.</a:t>
            </a:r>
            <a:endParaRPr lang="ru-RU" sz="2400" dirty="0" smtClean="0"/>
          </a:p>
          <a:p>
            <a:pPr algn="just">
              <a:buFont typeface="Wingdings" pitchFamily="2" charset="2"/>
              <a:buNone/>
            </a:pPr>
            <a:r>
              <a:rPr lang="ru-RU" sz="2400" dirty="0" smtClean="0"/>
              <a:t> 		</a:t>
            </a:r>
            <a:r>
              <a:rPr lang="en-US" sz="2400" b="1" i="1" dirty="0" smtClean="0">
                <a:solidFill>
                  <a:srgbClr val="FF0000"/>
                </a:solidFill>
              </a:rPr>
              <a:t>Repeatability assumes </a:t>
            </a:r>
            <a:r>
              <a:rPr lang="en-US" sz="2400" b="1" dirty="0" smtClean="0"/>
              <a:t>the identity of technological operations in the production of the same product in its mass or serial production</a:t>
            </a:r>
            <a:r>
              <a:rPr lang="en-US" sz="2400" b="1" dirty="0" smtClean="0"/>
              <a:t>.</a:t>
            </a:r>
            <a:r>
              <a:rPr lang="en-US" sz="2400" b="1" i="1" dirty="0" smtClean="0">
                <a:solidFill>
                  <a:srgbClr val="FF0000"/>
                </a:solidFill>
              </a:rPr>
              <a:t> </a:t>
            </a:r>
            <a:endParaRPr lang="ru-RU" sz="2400" b="1" i="1" dirty="0" smtClean="0">
              <a:solidFill>
                <a:srgbClr val="FF0000"/>
              </a:solidFill>
            </a:endParaRPr>
          </a:p>
          <a:p>
            <a:pPr algn="just">
              <a:buFont typeface="Wingdings" pitchFamily="2" charset="2"/>
              <a:buNone/>
            </a:pPr>
            <a:r>
              <a:rPr lang="ru-RU" sz="2400" b="1" i="1" dirty="0" smtClean="0">
                <a:solidFill>
                  <a:srgbClr val="FF0000"/>
                </a:solidFill>
              </a:rPr>
              <a:t>	</a:t>
            </a:r>
            <a:r>
              <a:rPr lang="ru-RU" sz="2400" b="1" i="1" dirty="0" smtClean="0">
                <a:solidFill>
                  <a:srgbClr val="FF0000"/>
                </a:solidFill>
              </a:rPr>
              <a:t>	</a:t>
            </a:r>
            <a:r>
              <a:rPr lang="en-US" sz="2400" b="1" i="1" dirty="0" smtClean="0">
                <a:solidFill>
                  <a:srgbClr val="FF0000"/>
                </a:solidFill>
              </a:rPr>
              <a:t>Flexibility </a:t>
            </a:r>
            <a:r>
              <a:rPr lang="en-US" sz="2400" b="1" i="1" dirty="0" smtClean="0">
                <a:solidFill>
                  <a:srgbClr val="FF0000"/>
                </a:solidFill>
              </a:rPr>
              <a:t>means</a:t>
            </a:r>
            <a:r>
              <a:rPr lang="en-US" sz="2400" b="1" dirty="0" smtClean="0"/>
              <a:t> the ability to quickly change equipment, adjust the actions of the information system. The flexibility of the production process is facilitated by the use of flexible automated production facilities</a:t>
            </a:r>
            <a:r>
              <a:rPr lang="en-US" sz="2400" b="1" dirty="0" smtClean="0"/>
              <a:t>.</a:t>
            </a:r>
            <a:r>
              <a:rPr lang="ru-RU" sz="2400" b="1" dirty="0" smtClean="0"/>
              <a:t> </a:t>
            </a:r>
          </a:p>
          <a:p>
            <a:pPr algn="just">
              <a:buFont typeface="Wingdings" pitchFamily="2" charset="2"/>
              <a:buNone/>
            </a:pPr>
            <a:r>
              <a:rPr lang="ru-RU" sz="2400" b="1" dirty="0" smtClean="0"/>
              <a:t>	</a:t>
            </a:r>
            <a:r>
              <a:rPr lang="ru-RU" sz="2400" b="1" dirty="0" smtClean="0"/>
              <a:t>	</a:t>
            </a:r>
            <a:r>
              <a:rPr lang="en-US" sz="2400" b="1" i="1" dirty="0" smtClean="0">
                <a:solidFill>
                  <a:srgbClr val="FF0000"/>
                </a:solidFill>
              </a:rPr>
              <a:t>Complexity </a:t>
            </a:r>
            <a:r>
              <a:rPr lang="en-US" sz="2400" b="1" i="1" dirty="0" smtClean="0">
                <a:solidFill>
                  <a:srgbClr val="FF0000"/>
                </a:solidFill>
              </a:rPr>
              <a:t>and consistency </a:t>
            </a:r>
            <a:r>
              <a:rPr lang="en-US" sz="2400" b="1" dirty="0" smtClean="0"/>
              <a:t>means ensuring close interaction of all elements of the production process</a:t>
            </a:r>
            <a:endParaRPr lang="ru-RU" sz="2400" b="1" dirty="0" smtClean="0"/>
          </a:p>
        </p:txBody>
      </p:sp>
      <p:sp>
        <p:nvSpPr>
          <p:cNvPr id="3" name="Прямоугольник 2"/>
          <p:cNvSpPr/>
          <p:nvPr/>
        </p:nvSpPr>
        <p:spPr>
          <a:xfrm>
            <a:off x="228600" y="3505200"/>
            <a:ext cx="8534400" cy="400110"/>
          </a:xfrm>
          <a:prstGeom prst="rect">
            <a:avLst/>
          </a:prstGeom>
        </p:spPr>
        <p:txBody>
          <a:bodyPr wrap="square">
            <a:spAutoFit/>
          </a:bodyPr>
          <a:lstStyle/>
          <a:p>
            <a:pPr algn="just"/>
            <a:r>
              <a:rPr lang="en-US" sz="2000" b="1" i="1" dirty="0" smtClean="0">
                <a:solidFill>
                  <a:srgbClr val="FF0000"/>
                </a:solidFill>
              </a:rPr>
              <a:t>	</a:t>
            </a:r>
            <a:endParaRPr lang="ru-RU" sz="2000" b="1" dirty="0"/>
          </a:p>
        </p:txBody>
      </p:sp>
    </p:spTree>
    <p:custDataLst>
      <p:tags r:id="rId1"/>
    </p:custData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Прямоугольник 1"/>
          <p:cNvSpPr>
            <a:spLocks noChangeArrowheads="1"/>
          </p:cNvSpPr>
          <p:nvPr/>
        </p:nvSpPr>
        <p:spPr bwMode="auto">
          <a:xfrm>
            <a:off x="357188" y="214313"/>
            <a:ext cx="8572500" cy="646331"/>
          </a:xfrm>
          <a:prstGeom prst="rect">
            <a:avLst/>
          </a:prstGeom>
          <a:noFill/>
          <a:ln w="9525">
            <a:noFill/>
            <a:miter lim="800000"/>
            <a:headEnd/>
            <a:tailEnd/>
          </a:ln>
        </p:spPr>
        <p:txBody>
          <a:bodyPr>
            <a:spAutoFit/>
          </a:bodyPr>
          <a:lstStyle/>
          <a:p>
            <a:endParaRPr lang="ru-RU" i="1" dirty="0">
              <a:solidFill>
                <a:srgbClr val="FF0000"/>
              </a:solidFill>
            </a:endParaRPr>
          </a:p>
          <a:p>
            <a:endParaRPr lang="ru-RU" i="1" dirty="0">
              <a:solidFill>
                <a:srgbClr val="FF0000"/>
              </a:solidFill>
            </a:endParaRPr>
          </a:p>
        </p:txBody>
      </p:sp>
      <p:sp>
        <p:nvSpPr>
          <p:cNvPr id="16387" name="Rectangle 1"/>
          <p:cNvSpPr>
            <a:spLocks noChangeArrowheads="1"/>
          </p:cNvSpPr>
          <p:nvPr/>
        </p:nvSpPr>
        <p:spPr bwMode="auto">
          <a:xfrm>
            <a:off x="0" y="0"/>
            <a:ext cx="8786813" cy="1107996"/>
          </a:xfrm>
          <a:prstGeom prst="rect">
            <a:avLst/>
          </a:prstGeom>
          <a:noFill/>
          <a:ln w="9525">
            <a:noFill/>
            <a:miter lim="800000"/>
            <a:headEnd/>
            <a:tailEnd/>
          </a:ln>
        </p:spPr>
        <p:txBody>
          <a:bodyPr anchor="ctr">
            <a:spAutoFit/>
          </a:bodyPr>
          <a:lstStyle/>
          <a:p>
            <a:pPr lvl="1" indent="82550" algn="ctr" eaLnBrk="0" hangingPunct="0"/>
            <a:r>
              <a:rPr lang="en-US" sz="2400" b="1" dirty="0" smtClean="0">
                <a:solidFill>
                  <a:srgbClr val="FF0000"/>
                </a:solidFill>
              </a:rPr>
              <a:t>Organization of the production process in time</a:t>
            </a:r>
          </a:p>
          <a:p>
            <a:pPr lvl="1" indent="82550" algn="ctr" eaLnBrk="0" hangingPunct="0"/>
            <a:r>
              <a:rPr lang="en-US" sz="2400" b="1" dirty="0" smtClean="0">
                <a:solidFill>
                  <a:srgbClr val="FF0000"/>
                </a:solidFill>
              </a:rPr>
              <a:t>(production cycle)</a:t>
            </a:r>
            <a:endParaRPr lang="ru-RU" sz="2400" b="1" dirty="0">
              <a:solidFill>
                <a:srgbClr val="FF0000"/>
              </a:solidFill>
            </a:endParaRPr>
          </a:p>
          <a:p>
            <a:pPr indent="539750" eaLnBrk="0" hangingPunct="0"/>
            <a:endParaRPr lang="ru-RU" dirty="0"/>
          </a:p>
        </p:txBody>
      </p:sp>
      <p:sp>
        <p:nvSpPr>
          <p:cNvPr id="5" name="Прямоугольник 4"/>
          <p:cNvSpPr/>
          <p:nvPr/>
        </p:nvSpPr>
        <p:spPr>
          <a:xfrm>
            <a:off x="304800" y="1066800"/>
            <a:ext cx="8534400" cy="2554545"/>
          </a:xfrm>
          <a:prstGeom prst="rect">
            <a:avLst/>
          </a:prstGeom>
        </p:spPr>
        <p:txBody>
          <a:bodyPr wrap="square">
            <a:spAutoFit/>
          </a:bodyPr>
          <a:lstStyle/>
          <a:p>
            <a:r>
              <a:rPr lang="en-US" sz="2000" b="1" dirty="0" smtClean="0"/>
              <a:t>The time during which the material (raw material) in the production process turns into a finished product is called </a:t>
            </a:r>
            <a:r>
              <a:rPr lang="en-US" sz="2000" b="1" i="1" dirty="0" smtClean="0">
                <a:solidFill>
                  <a:srgbClr val="FF0000"/>
                </a:solidFill>
              </a:rPr>
              <a:t>the production cycle.</a:t>
            </a:r>
          </a:p>
          <a:p>
            <a:endParaRPr lang="en-US" sz="2000" b="1" dirty="0" smtClean="0"/>
          </a:p>
          <a:p>
            <a:r>
              <a:rPr lang="en-US" sz="2000" b="1" dirty="0" smtClean="0"/>
              <a:t>The </a:t>
            </a:r>
            <a:r>
              <a:rPr lang="en-US" sz="2000" b="1" dirty="0" smtClean="0"/>
              <a:t>cycle time is calculated as the sum of the duration of the individual stages and operations that make up the product manufacturing process. Without a preliminary calculation of the duration of the cycle (TC), it is impossible to draw up plans for the enterprise and its shops, calculate the production program, cost price, profitability of the enterprise.</a:t>
            </a:r>
            <a:endParaRPr lang="ru-RU" sz="2000" b="1" dirty="0"/>
          </a:p>
        </p:txBody>
      </p:sp>
      <p:sp>
        <p:nvSpPr>
          <p:cNvPr id="6" name="Прямоугольник 5"/>
          <p:cNvSpPr/>
          <p:nvPr/>
        </p:nvSpPr>
        <p:spPr>
          <a:xfrm>
            <a:off x="1524000" y="4114800"/>
            <a:ext cx="5638800" cy="1938992"/>
          </a:xfrm>
          <a:prstGeom prst="rect">
            <a:avLst/>
          </a:prstGeom>
        </p:spPr>
        <p:txBody>
          <a:bodyPr wrap="square">
            <a:spAutoFit/>
          </a:bodyPr>
          <a:lstStyle/>
          <a:p>
            <a:r>
              <a:rPr lang="en-US" sz="2000" dirty="0" err="1" smtClean="0"/>
              <a:t>Tp.ts</a:t>
            </a:r>
            <a:r>
              <a:rPr lang="en-US" sz="2000" dirty="0" smtClean="0"/>
              <a:t> = </a:t>
            </a:r>
            <a:r>
              <a:rPr lang="en-US" sz="2000" dirty="0" err="1" smtClean="0"/>
              <a:t>Ttechn</a:t>
            </a:r>
            <a:r>
              <a:rPr lang="en-US" sz="2000" dirty="0" smtClean="0"/>
              <a:t> + </a:t>
            </a:r>
            <a:r>
              <a:rPr lang="en-US" sz="2000" dirty="0" err="1" smtClean="0"/>
              <a:t>Tper</a:t>
            </a:r>
            <a:r>
              <a:rPr lang="en-US" sz="2000" dirty="0" smtClean="0"/>
              <a:t> + Test.pr</a:t>
            </a:r>
          </a:p>
          <a:p>
            <a:r>
              <a:rPr lang="en-US" sz="2000" dirty="0" smtClean="0"/>
              <a:t>where:</a:t>
            </a:r>
          </a:p>
          <a:p>
            <a:r>
              <a:rPr lang="en-US" sz="2000" dirty="0" err="1" smtClean="0"/>
              <a:t>Тp.ts</a:t>
            </a:r>
            <a:r>
              <a:rPr lang="en-US" sz="2000" dirty="0" smtClean="0"/>
              <a:t>, </a:t>
            </a:r>
            <a:r>
              <a:rPr lang="en-US" sz="2000" dirty="0" err="1" smtClean="0"/>
              <a:t>Тtechn</a:t>
            </a:r>
            <a:r>
              <a:rPr lang="en-US" sz="2000" dirty="0" smtClean="0"/>
              <a:t> - respectively the duration of the production and technological cycles;</a:t>
            </a:r>
          </a:p>
          <a:p>
            <a:r>
              <a:rPr lang="en-US" sz="2000" dirty="0" err="1" smtClean="0"/>
              <a:t>Tper</a:t>
            </a:r>
            <a:r>
              <a:rPr lang="en-US" sz="2000" dirty="0" smtClean="0"/>
              <a:t> - duration of breaks;</a:t>
            </a:r>
          </a:p>
          <a:p>
            <a:r>
              <a:rPr lang="en-US" sz="2000" dirty="0" smtClean="0"/>
              <a:t>Test.pr - time of natural processes.</a:t>
            </a:r>
            <a:endParaRPr lang="ru-RU" sz="2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1"/>
          <p:cNvSpPr>
            <a:spLocks noChangeArrowheads="1"/>
          </p:cNvSpPr>
          <p:nvPr/>
        </p:nvSpPr>
        <p:spPr bwMode="auto">
          <a:xfrm>
            <a:off x="1071563" y="2143125"/>
            <a:ext cx="5786437" cy="3832225"/>
          </a:xfrm>
          <a:prstGeom prst="rect">
            <a:avLst/>
          </a:prstGeom>
          <a:noFill/>
          <a:ln w="9525">
            <a:noFill/>
            <a:miter lim="800000"/>
            <a:headEnd/>
            <a:tailEnd/>
          </a:ln>
          <a:effectLst/>
        </p:spPr>
        <p:txBody>
          <a:bodyPr anchor="ctr">
            <a:spAutoFit/>
          </a:bodyPr>
          <a:lstStyle/>
          <a:p>
            <a:pPr eaLnBrk="0" hangingPunct="0">
              <a:defRPr/>
            </a:pPr>
            <a:r>
              <a:rPr lang="ru-RU" dirty="0">
                <a:solidFill>
                  <a:srgbClr val="000000"/>
                </a:solidFill>
                <a:latin typeface="+mj-lt"/>
              </a:rPr>
              <a:t>Структура производственного цикла включает время выполнения основных, </a:t>
            </a:r>
            <a:r>
              <a:rPr lang="ru-RU" dirty="0" err="1">
                <a:solidFill>
                  <a:srgbClr val="000000"/>
                </a:solidFill>
                <a:latin typeface="+mj-lt"/>
              </a:rPr>
              <a:t>вспомогательныхаций</a:t>
            </a:r>
            <a:r>
              <a:rPr lang="ru-RU" dirty="0">
                <a:solidFill>
                  <a:srgbClr val="000000"/>
                </a:solidFill>
                <a:latin typeface="+mj-lt"/>
              </a:rPr>
              <a:t> и перерывов в изготовлении изделий (рис. 1.2).</a:t>
            </a:r>
            <a:endParaRPr lang="ru-RU" dirty="0">
              <a:latin typeface="+mj-lt"/>
            </a:endParaRPr>
          </a:p>
          <a:p>
            <a:pPr eaLnBrk="0" hangingPunct="0">
              <a:defRPr/>
            </a:pPr>
            <a:r>
              <a:rPr lang="ru-RU" dirty="0"/>
              <a:t>  </a:t>
            </a:r>
            <a:r>
              <a:rPr lang="ru-RU" sz="18900" dirty="0"/>
              <a:t> </a:t>
            </a:r>
            <a:endParaRPr lang="ru-RU" dirty="0"/>
          </a:p>
        </p:txBody>
      </p:sp>
      <p:pic>
        <p:nvPicPr>
          <p:cNvPr id="17411" name="Picture 2" descr="Структура производственного цикла"/>
          <p:cNvPicPr>
            <a:picLocks noChangeAspect="1" noChangeArrowheads="1"/>
          </p:cNvPicPr>
          <p:nvPr/>
        </p:nvPicPr>
        <p:blipFill>
          <a:blip r:embed="rId2"/>
          <a:srcRect/>
          <a:stretch>
            <a:fillRect/>
          </a:stretch>
        </p:blipFill>
        <p:spPr bwMode="auto">
          <a:xfrm>
            <a:off x="857250" y="1285875"/>
            <a:ext cx="7429500" cy="4714875"/>
          </a:xfrm>
          <a:prstGeom prst="rect">
            <a:avLst/>
          </a:prstGeom>
          <a:noFill/>
          <a:ln w="9525">
            <a:noFill/>
            <a:miter lim="800000"/>
            <a:headEnd/>
            <a:tailEnd/>
          </a:ln>
        </p:spPr>
      </p:pic>
      <p:sp>
        <p:nvSpPr>
          <p:cNvPr id="45059" name="Rectangle 3"/>
          <p:cNvSpPr>
            <a:spLocks noChangeArrowheads="1"/>
          </p:cNvSpPr>
          <p:nvPr/>
        </p:nvSpPr>
        <p:spPr bwMode="auto">
          <a:xfrm>
            <a:off x="500063" y="0"/>
            <a:ext cx="8643937" cy="3000821"/>
          </a:xfrm>
          <a:prstGeom prst="rect">
            <a:avLst/>
          </a:prstGeom>
          <a:noFill/>
          <a:ln w="9525">
            <a:noFill/>
            <a:miter lim="800000"/>
            <a:headEnd/>
            <a:tailEnd/>
          </a:ln>
          <a:effectLst/>
        </p:spPr>
        <p:txBody>
          <a:bodyPr anchor="ctr">
            <a:spAutoFit/>
          </a:bodyPr>
          <a:lstStyle/>
          <a:p>
            <a:pPr eaLnBrk="0" hangingPunct="0">
              <a:defRPr/>
            </a:pPr>
            <a:r>
              <a:rPr lang="ru-RU" dirty="0" smtClean="0"/>
              <a:t>  </a:t>
            </a:r>
            <a:r>
              <a:rPr lang="ru-RU" sz="18900" dirty="0" smtClean="0"/>
              <a:t> </a:t>
            </a:r>
            <a:endParaRPr lang="ru-RU" dirty="0"/>
          </a:p>
        </p:txBody>
      </p:sp>
      <p:sp>
        <p:nvSpPr>
          <p:cNvPr id="5" name="Прямоугольник 4"/>
          <p:cNvSpPr/>
          <p:nvPr/>
        </p:nvSpPr>
        <p:spPr>
          <a:xfrm>
            <a:off x="1143000" y="228600"/>
            <a:ext cx="7391400" cy="1015663"/>
          </a:xfrm>
          <a:prstGeom prst="rect">
            <a:avLst/>
          </a:prstGeom>
        </p:spPr>
        <p:txBody>
          <a:bodyPr wrap="square">
            <a:spAutoFit/>
          </a:bodyPr>
          <a:lstStyle/>
          <a:p>
            <a:pPr algn="just"/>
            <a:r>
              <a:rPr lang="en-US" sz="2000" dirty="0" smtClean="0"/>
              <a:t>The structure of the production cycle includes the time for the main, auxiliary operations and breaks in the manufacture of products).</a:t>
            </a:r>
            <a:endParaRPr lang="ru-RU" sz="2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
          <p:cNvSpPr>
            <a:spLocks noGrp="1" noChangeArrowheads="1"/>
          </p:cNvSpPr>
          <p:nvPr>
            <p:ph idx="1"/>
          </p:nvPr>
        </p:nvSpPr>
        <p:spPr>
          <a:xfrm>
            <a:off x="0" y="285750"/>
            <a:ext cx="8786813" cy="2893100"/>
          </a:xfrm>
          <a:noFill/>
        </p:spPr>
        <p:txBody>
          <a:bodyPr anchor="ctr">
            <a:spAutoFit/>
          </a:bodyPr>
          <a:lstStyle/>
          <a:p>
            <a:pPr marL="0" indent="0" algn="just">
              <a:spcBef>
                <a:spcPct val="0"/>
              </a:spcBef>
              <a:buClrTx/>
              <a:buSzTx/>
              <a:buFontTx/>
              <a:buNone/>
              <a:tabLst>
                <a:tab pos="635000" algn="l"/>
              </a:tabLst>
            </a:pPr>
            <a:r>
              <a:rPr lang="ru-RU" sz="2200" dirty="0" smtClean="0">
                <a:solidFill>
                  <a:srgbClr val="000000"/>
                </a:solidFill>
                <a:cs typeface="Times New Roman" pitchFamily="18" charset="0"/>
              </a:rPr>
              <a:t>	</a:t>
            </a:r>
            <a:r>
              <a:rPr lang="en-US" sz="2000" dirty="0" smtClean="0">
                <a:solidFill>
                  <a:srgbClr val="000000"/>
                </a:solidFill>
                <a:cs typeface="Times New Roman" pitchFamily="18" charset="0"/>
              </a:rPr>
              <a:t>In order to reduce the production cycle time, you need to view its structure</a:t>
            </a:r>
            <a:endParaRPr lang="ru-RU" sz="2000" dirty="0" smtClean="0"/>
          </a:p>
          <a:p>
            <a:pPr marL="0" indent="0" algn="just">
              <a:spcBef>
                <a:spcPct val="0"/>
              </a:spcBef>
              <a:buClrTx/>
              <a:buSzTx/>
              <a:buFontTx/>
              <a:buNone/>
              <a:tabLst>
                <a:tab pos="635000" algn="l"/>
              </a:tabLst>
            </a:pPr>
            <a:r>
              <a:rPr lang="ru-RU" sz="2000" dirty="0" smtClean="0">
                <a:solidFill>
                  <a:srgbClr val="000000"/>
                </a:solidFill>
                <a:cs typeface="Times New Roman" pitchFamily="18" charset="0"/>
              </a:rPr>
              <a:t>	 </a:t>
            </a:r>
            <a:r>
              <a:rPr lang="en-GB" sz="2000" dirty="0" smtClean="0">
                <a:solidFill>
                  <a:srgbClr val="000000"/>
                </a:solidFill>
                <a:cs typeface="Times New Roman" pitchFamily="18" charset="0"/>
              </a:rPr>
              <a:t>Working period</a:t>
            </a:r>
            <a:r>
              <a:rPr lang="ru-RU" sz="2000" dirty="0" smtClean="0">
                <a:solidFill>
                  <a:srgbClr val="000000"/>
                </a:solidFill>
                <a:cs typeface="Times New Roman" pitchFamily="18" charset="0"/>
              </a:rPr>
              <a:t>:</a:t>
            </a:r>
            <a:endParaRPr lang="ru-RU" sz="2000" dirty="0" smtClean="0"/>
          </a:p>
          <a:p>
            <a:pPr marL="0" indent="0" algn="just">
              <a:spcBef>
                <a:spcPct val="0"/>
              </a:spcBef>
              <a:buClrTx/>
              <a:buSzTx/>
              <a:tabLst>
                <a:tab pos="635000" algn="l"/>
              </a:tabLst>
            </a:pPr>
            <a:r>
              <a:rPr lang="en-US" sz="2000" b="1" dirty="0" smtClean="0">
                <a:solidFill>
                  <a:srgbClr val="000000"/>
                </a:solidFill>
                <a:cs typeface="Times New Roman" pitchFamily="18" charset="0"/>
              </a:rPr>
              <a:t>technological </a:t>
            </a:r>
            <a:r>
              <a:rPr lang="en-US" sz="2000" b="1" dirty="0" smtClean="0">
                <a:solidFill>
                  <a:srgbClr val="000000"/>
                </a:solidFill>
                <a:cs typeface="Times New Roman" pitchFamily="18" charset="0"/>
              </a:rPr>
              <a:t>operations</a:t>
            </a:r>
            <a:r>
              <a:rPr lang="en-US" sz="2000" dirty="0" smtClean="0">
                <a:solidFill>
                  <a:srgbClr val="000000"/>
                </a:solidFill>
                <a:cs typeface="Times New Roman" pitchFamily="18" charset="0"/>
              </a:rPr>
              <a:t>, that is, the transformation of raw materials and materials into finished products must</a:t>
            </a:r>
            <a:r>
              <a:rPr lang="ru-RU" sz="2000" dirty="0" smtClean="0">
                <a:solidFill>
                  <a:srgbClr val="000000"/>
                </a:solidFill>
                <a:cs typeface="Times New Roman" pitchFamily="18" charset="0"/>
              </a:rPr>
              <a:t>;</a:t>
            </a:r>
            <a:endParaRPr lang="ru-RU" sz="2000" dirty="0" smtClean="0"/>
          </a:p>
          <a:p>
            <a:pPr marL="0" indent="0" algn="just">
              <a:spcBef>
                <a:spcPct val="0"/>
              </a:spcBef>
              <a:buClrTx/>
              <a:buSzTx/>
              <a:tabLst>
                <a:tab pos="635000" algn="l"/>
              </a:tabLst>
            </a:pPr>
            <a:r>
              <a:rPr lang="en-US" sz="2000" b="1" dirty="0" smtClean="0">
                <a:solidFill>
                  <a:srgbClr val="000000"/>
                </a:solidFill>
                <a:cs typeface="Times New Roman" pitchFamily="18" charset="0"/>
              </a:rPr>
              <a:t>natural processes </a:t>
            </a:r>
            <a:r>
              <a:rPr lang="en-US" sz="2000" dirty="0" smtClean="0">
                <a:solidFill>
                  <a:srgbClr val="000000"/>
                </a:solidFill>
                <a:cs typeface="Times New Roman" pitchFamily="18" charset="0"/>
              </a:rPr>
              <a:t>such as drying wood cooling dishes after annealing</a:t>
            </a:r>
            <a:r>
              <a:rPr lang="ru-RU" sz="2000" dirty="0" smtClean="0">
                <a:solidFill>
                  <a:srgbClr val="000000"/>
                </a:solidFill>
                <a:cs typeface="Times New Roman" pitchFamily="18" charset="0"/>
              </a:rPr>
              <a:t>;</a:t>
            </a:r>
            <a:endParaRPr lang="ru-RU" sz="2000" dirty="0" smtClean="0"/>
          </a:p>
          <a:p>
            <a:pPr marL="0" indent="0" algn="just">
              <a:spcBef>
                <a:spcPct val="0"/>
              </a:spcBef>
              <a:buClrTx/>
              <a:buSzTx/>
              <a:tabLst>
                <a:tab pos="635000" algn="l"/>
              </a:tabLst>
            </a:pPr>
            <a:r>
              <a:rPr lang="en-US" sz="2000" b="1" dirty="0" smtClean="0">
                <a:solidFill>
                  <a:srgbClr val="000000"/>
                </a:solidFill>
                <a:cs typeface="Times New Roman" pitchFamily="18" charset="0"/>
              </a:rPr>
              <a:t>transport operations </a:t>
            </a:r>
            <a:r>
              <a:rPr lang="en-US" sz="2000" dirty="0" smtClean="0">
                <a:solidFill>
                  <a:srgbClr val="000000"/>
                </a:solidFill>
                <a:cs typeface="Times New Roman" pitchFamily="18" charset="0"/>
              </a:rPr>
              <a:t>for the movement of raw materials, materials, semi-finished products between operations of the technological process</a:t>
            </a:r>
            <a:r>
              <a:rPr lang="ru-RU" sz="2000" dirty="0" smtClean="0">
                <a:solidFill>
                  <a:srgbClr val="000000"/>
                </a:solidFill>
                <a:cs typeface="Times New Roman" pitchFamily="18" charset="0"/>
              </a:rPr>
              <a:t>;</a:t>
            </a:r>
            <a:endParaRPr lang="ru-RU" sz="2000" dirty="0" smtClean="0"/>
          </a:p>
          <a:p>
            <a:pPr marL="0" indent="0" algn="just">
              <a:spcBef>
                <a:spcPct val="0"/>
              </a:spcBef>
              <a:buClrTx/>
              <a:buSzTx/>
              <a:tabLst>
                <a:tab pos="635000" algn="l"/>
              </a:tabLst>
            </a:pPr>
            <a:r>
              <a:rPr lang="en-US" sz="2000" b="1" dirty="0" smtClean="0">
                <a:solidFill>
                  <a:srgbClr val="000000"/>
                </a:solidFill>
                <a:cs typeface="Times New Roman" pitchFamily="18" charset="0"/>
              </a:rPr>
              <a:t>control operations </a:t>
            </a:r>
            <a:r>
              <a:rPr lang="en-US" sz="2000" dirty="0" smtClean="0">
                <a:solidFill>
                  <a:srgbClr val="000000"/>
                </a:solidFill>
                <a:cs typeface="Times New Roman" pitchFamily="18" charset="0"/>
              </a:rPr>
              <a:t>- intermediate and final control</a:t>
            </a:r>
            <a:r>
              <a:rPr lang="ru-RU" sz="2000" dirty="0" smtClean="0">
                <a:solidFill>
                  <a:srgbClr val="000000"/>
                </a:solidFill>
                <a:cs typeface="Times New Roman" pitchFamily="18" charset="0"/>
              </a:rPr>
              <a:t>.</a:t>
            </a:r>
            <a:endParaRPr lang="ru-RU" sz="2000" dirty="0" smtClean="0"/>
          </a:p>
        </p:txBody>
      </p:sp>
      <p:sp>
        <p:nvSpPr>
          <p:cNvPr id="3" name="Прямоугольник 2"/>
          <p:cNvSpPr/>
          <p:nvPr/>
        </p:nvSpPr>
        <p:spPr>
          <a:xfrm>
            <a:off x="228600" y="3581400"/>
            <a:ext cx="8382000" cy="2246769"/>
          </a:xfrm>
          <a:prstGeom prst="rect">
            <a:avLst/>
          </a:prstGeom>
        </p:spPr>
        <p:txBody>
          <a:bodyPr wrap="square">
            <a:spAutoFit/>
          </a:bodyPr>
          <a:lstStyle/>
          <a:p>
            <a:pPr algn="just"/>
            <a:r>
              <a:rPr lang="en-US" sz="2000" dirty="0" smtClean="0">
                <a:latin typeface="Times New Roman" pitchFamily="18" charset="0"/>
                <a:cs typeface="Times New Roman" pitchFamily="18" charset="0"/>
              </a:rPr>
              <a:t>Interruptions can be attributed to objective and subjective reasons</a:t>
            </a:r>
            <a:r>
              <a:rPr lang="en-US" sz="2000" dirty="0" smtClean="0">
                <a:latin typeface="Times New Roman" pitchFamily="18" charset="0"/>
                <a:cs typeface="Times New Roman" pitchFamily="18" charset="0"/>
              </a:rPr>
              <a:t>.</a:t>
            </a:r>
            <a:endParaRPr lang="ru-RU" sz="2000" dirty="0" smtClean="0">
              <a:latin typeface="Times New Roman" pitchFamily="18" charset="0"/>
              <a:cs typeface="Times New Roman" pitchFamily="18" charset="0"/>
            </a:endParaRPr>
          </a:p>
          <a:p>
            <a:pPr algn="just"/>
            <a:endParaRPr lang="en-US" sz="2000" dirty="0" smtClean="0">
              <a:latin typeface="Times New Roman" pitchFamily="18" charset="0"/>
              <a:cs typeface="Times New Roman" pitchFamily="18" charset="0"/>
            </a:endParaRPr>
          </a:p>
          <a:p>
            <a:pPr algn="just"/>
            <a:r>
              <a:rPr lang="en-US" sz="2000" b="1" dirty="0" smtClean="0">
                <a:latin typeface="Times New Roman" pitchFamily="18" charset="0"/>
                <a:cs typeface="Times New Roman" pitchFamily="18" charset="0"/>
              </a:rPr>
              <a:t>Objective interruptions </a:t>
            </a:r>
            <a:r>
              <a:rPr lang="en-US" sz="2000" dirty="0" smtClean="0">
                <a:latin typeface="Times New Roman" pitchFamily="18" charset="0"/>
                <a:cs typeface="Times New Roman" pitchFamily="18" charset="0"/>
              </a:rPr>
              <a:t>are associated with the mode of operation of the enterprise and the selected system of organization of production. </a:t>
            </a:r>
            <a:endParaRPr lang="ru-RU" sz="2000" dirty="0" smtClean="0">
              <a:latin typeface="Times New Roman" pitchFamily="18" charset="0"/>
              <a:cs typeface="Times New Roman" pitchFamily="18" charset="0"/>
            </a:endParaRPr>
          </a:p>
          <a:p>
            <a:pPr algn="just"/>
            <a:r>
              <a:rPr lang="en-US" sz="2000" b="1" dirty="0" smtClean="0">
                <a:latin typeface="Times New Roman" pitchFamily="18" charset="0"/>
                <a:cs typeface="Times New Roman" pitchFamily="18" charset="0"/>
              </a:rPr>
              <a:t>Subjective </a:t>
            </a:r>
            <a:r>
              <a:rPr lang="en-US" sz="2000" b="1" dirty="0" smtClean="0">
                <a:latin typeface="Times New Roman" pitchFamily="18" charset="0"/>
                <a:cs typeface="Times New Roman" pitchFamily="18" charset="0"/>
              </a:rPr>
              <a:t>interruptions </a:t>
            </a:r>
            <a:r>
              <a:rPr lang="en-US" sz="2000" dirty="0" smtClean="0">
                <a:latin typeface="Times New Roman" pitchFamily="18" charset="0"/>
                <a:cs typeface="Times New Roman" pitchFamily="18" charset="0"/>
              </a:rPr>
              <a:t>are caused by deviations from technological and labor discipline. In the production cycle, therefore, </a:t>
            </a:r>
            <a:r>
              <a:rPr lang="en-US" sz="2000" dirty="0" smtClean="0">
                <a:latin typeface="Times New Roman" pitchFamily="18" charset="0"/>
                <a:cs typeface="Times New Roman" pitchFamily="18" charset="0"/>
              </a:rPr>
              <a:t>in-shift </a:t>
            </a:r>
            <a:r>
              <a:rPr lang="en-US" sz="2000" dirty="0" smtClean="0">
                <a:latin typeface="Times New Roman" pitchFamily="18" charset="0"/>
                <a:cs typeface="Times New Roman" pitchFamily="18" charset="0"/>
              </a:rPr>
              <a:t>and inter-shift breaks are taken into account.</a:t>
            </a:r>
            <a:endParaRPr lang="ru-RU" sz="2000" dirty="0">
              <a:latin typeface="Times New Roman" pitchFamily="18" charset="0"/>
              <a:cs typeface="Times New Roman" pitchFamily="18" charset="0"/>
            </a:endParaRPr>
          </a:p>
        </p:txBody>
      </p:sp>
    </p:spTree>
    <p:custDataLst>
      <p:tags r:id="rId1"/>
    </p:custData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066800" y="457200"/>
            <a:ext cx="8077200" cy="5386090"/>
          </a:xfrm>
          <a:prstGeom prst="rect">
            <a:avLst/>
          </a:prstGeom>
        </p:spPr>
        <p:txBody>
          <a:bodyPr wrap="square">
            <a:spAutoFit/>
          </a:bodyPr>
          <a:lstStyle/>
          <a:p>
            <a:r>
              <a:rPr lang="en-US" sz="2800" b="1" i="1" dirty="0" smtClean="0">
                <a:solidFill>
                  <a:srgbClr val="FF0000"/>
                </a:solidFill>
                <a:latin typeface="Times New Roman" pitchFamily="18" charset="0"/>
                <a:cs typeface="Times New Roman" pitchFamily="18" charset="0"/>
              </a:rPr>
              <a:t>Ways to improve the production structure of the enterprise</a:t>
            </a:r>
          </a:p>
          <a:p>
            <a:r>
              <a:rPr lang="en-US" dirty="0" smtClean="0"/>
              <a:t>The main ways to improve the production structure:</a:t>
            </a:r>
          </a:p>
          <a:p>
            <a:r>
              <a:rPr lang="en-US" dirty="0" smtClean="0"/>
              <a:t>1) enlargement of enterprises and workshops;</a:t>
            </a:r>
          </a:p>
          <a:p>
            <a:r>
              <a:rPr lang="en-US" dirty="0" smtClean="0"/>
              <a:t>2) search and implementation of a more perfect principle of building workshops and manufacturing enterprises;</a:t>
            </a:r>
          </a:p>
          <a:p>
            <a:r>
              <a:rPr lang="en-US" dirty="0" smtClean="0"/>
              <a:t>3) compliance with a rational ratio between the main, auxiliary and service shops;</a:t>
            </a:r>
          </a:p>
          <a:p>
            <a:r>
              <a:rPr lang="en-US" dirty="0" smtClean="0"/>
              <a:t>4) constant work to rationalize the planning of enterprises;</a:t>
            </a:r>
          </a:p>
          <a:p>
            <a:r>
              <a:rPr lang="en-US" dirty="0" smtClean="0"/>
              <a:t>5) the integration of individual enterprises, the creation of powerful industrial and scientific-production associations based on the concentration of production;</a:t>
            </a:r>
          </a:p>
          <a:p>
            <a:r>
              <a:rPr lang="en-US" dirty="0" smtClean="0"/>
              <a:t>6) ensuring proportionality between all parts of the enterprise;</a:t>
            </a:r>
          </a:p>
          <a:p>
            <a:r>
              <a:rPr lang="en-US" dirty="0" smtClean="0"/>
              <a:t>7) changing the production profile, i.e. the nature of production, specialization and cooperation; development of a combination of production; achievement of constructive and technological homogeneity of products due to wide unification and standardization; creation of a </a:t>
            </a:r>
            <a:r>
              <a:rPr lang="en-US" dirty="0" err="1" smtClean="0"/>
              <a:t>shopless</a:t>
            </a:r>
            <a:r>
              <a:rPr lang="en-US" dirty="0" smtClean="0"/>
              <a:t> enterprise management structure.</a:t>
            </a:r>
            <a:endParaRPr lang="ru-RU" dirty="0"/>
          </a:p>
        </p:txBody>
      </p:sp>
    </p:spTree>
    <p:custDataLst>
      <p:tags r:id="rId1"/>
    </p:custData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7" name="Rectangle 9"/>
          <p:cNvSpPr>
            <a:spLocks noChangeArrowheads="1"/>
          </p:cNvSpPr>
          <p:nvPr/>
        </p:nvSpPr>
        <p:spPr bwMode="auto">
          <a:xfrm>
            <a:off x="214313" y="2714625"/>
            <a:ext cx="8929687" cy="2708434"/>
          </a:xfrm>
          <a:prstGeom prst="rect">
            <a:avLst/>
          </a:prstGeom>
          <a:solidFill>
            <a:srgbClr val="FFFFFF"/>
          </a:solidFill>
          <a:ln w="9525">
            <a:noFill/>
            <a:miter lim="800000"/>
            <a:headEnd/>
            <a:tailEnd/>
          </a:ln>
          <a:effectLst/>
        </p:spPr>
        <p:txBody>
          <a:bodyPr lIns="0" tIns="0" rIns="0" bIns="0" anchor="ctr">
            <a:spAutoFit/>
          </a:bodyPr>
          <a:lstStyle/>
          <a:p>
            <a:pPr eaLnBrk="0" hangingPunct="0">
              <a:defRPr/>
            </a:pPr>
            <a:r>
              <a:rPr lang="ru-RU" sz="1600" b="1" dirty="0">
                <a:solidFill>
                  <a:srgbClr val="000000"/>
                </a:solidFill>
                <a:latin typeface="+mn-lt"/>
              </a:rPr>
              <a:t>Пример 1</a:t>
            </a:r>
            <a:r>
              <a:rPr lang="ru-RU" sz="1600" dirty="0">
                <a:solidFill>
                  <a:srgbClr val="000000"/>
                </a:solidFill>
                <a:latin typeface="+mn-lt"/>
              </a:rPr>
              <a:t>.</a:t>
            </a:r>
            <a:endParaRPr lang="ru-RU" sz="1600" dirty="0">
              <a:latin typeface="+mn-lt"/>
            </a:endParaRPr>
          </a:p>
          <a:p>
            <a:pPr eaLnBrk="0" hangingPunct="0">
              <a:defRPr/>
            </a:pPr>
            <a:r>
              <a:rPr lang="ru-RU" sz="1600" dirty="0">
                <a:solidFill>
                  <a:srgbClr val="000000"/>
                </a:solidFill>
                <a:latin typeface="+mn-lt"/>
              </a:rPr>
              <a:t>Допустим, требуется обработать партию, состоящую из трех изделий (</a:t>
            </a:r>
            <a:r>
              <a:rPr lang="ru-RU" sz="1600" dirty="0" err="1">
                <a:solidFill>
                  <a:srgbClr val="000000"/>
                </a:solidFill>
                <a:latin typeface="+mn-lt"/>
              </a:rPr>
              <a:t>n</a:t>
            </a:r>
            <a:r>
              <a:rPr lang="ru-RU" sz="1600" dirty="0">
                <a:solidFill>
                  <a:srgbClr val="000000"/>
                </a:solidFill>
                <a:latin typeface="+mn-lt"/>
              </a:rPr>
              <a:t> = 3); число операций обработки (</a:t>
            </a:r>
            <a:r>
              <a:rPr lang="ru-RU" sz="1600" dirty="0" err="1">
                <a:solidFill>
                  <a:srgbClr val="000000"/>
                </a:solidFill>
                <a:latin typeface="+mn-lt"/>
              </a:rPr>
              <a:t>m</a:t>
            </a:r>
            <a:r>
              <a:rPr lang="ru-RU" sz="1600" dirty="0">
                <a:solidFill>
                  <a:srgbClr val="000000"/>
                </a:solidFill>
                <a:latin typeface="+mn-lt"/>
              </a:rPr>
              <a:t> = 4), нормы времени но операциям составляют:       = 10,      = 40,      = 20,      = 10 мин.</a:t>
            </a:r>
            <a:endParaRPr lang="ru-RU" sz="1600" dirty="0">
              <a:latin typeface="+mn-lt"/>
            </a:endParaRPr>
          </a:p>
          <a:p>
            <a:pPr eaLnBrk="0" hangingPunct="0">
              <a:defRPr/>
            </a:pPr>
            <a:r>
              <a:rPr lang="ru-RU" sz="1600" dirty="0">
                <a:solidFill>
                  <a:srgbClr val="000000"/>
                </a:solidFill>
                <a:latin typeface="+mn-lt"/>
              </a:rPr>
              <a:t>Для этого случая длительность цикла</a:t>
            </a:r>
            <a:endParaRPr lang="ru-RU" sz="1600" dirty="0">
              <a:latin typeface="+mn-lt"/>
            </a:endParaRPr>
          </a:p>
          <a:p>
            <a:pPr eaLnBrk="0" hangingPunct="0">
              <a:defRPr/>
            </a:pPr>
            <a:r>
              <a:rPr lang="ru-RU" sz="1600" b="1" dirty="0" err="1">
                <a:solidFill>
                  <a:srgbClr val="000000"/>
                </a:solidFill>
                <a:latin typeface="+mn-lt"/>
              </a:rPr>
              <a:t>Т</a:t>
            </a:r>
            <a:r>
              <a:rPr lang="ru-RU" sz="1600" b="1" baseline="-30000" dirty="0" err="1">
                <a:solidFill>
                  <a:srgbClr val="000000"/>
                </a:solidFill>
                <a:latin typeface="+mn-lt"/>
              </a:rPr>
              <a:t>ц</a:t>
            </a:r>
            <a:r>
              <a:rPr lang="ru-RU" sz="1600" b="1" baseline="-30000" dirty="0">
                <a:solidFill>
                  <a:srgbClr val="000000"/>
                </a:solidFill>
                <a:latin typeface="+mn-lt"/>
              </a:rPr>
              <a:t>(</a:t>
            </a:r>
            <a:r>
              <a:rPr lang="ru-RU" sz="1600" b="1" baseline="-30000" dirty="0" err="1">
                <a:solidFill>
                  <a:srgbClr val="000000"/>
                </a:solidFill>
                <a:latin typeface="+mn-lt"/>
              </a:rPr>
              <a:t>посл</a:t>
            </a:r>
            <a:r>
              <a:rPr lang="ru-RU" sz="1600" b="1" baseline="-30000" dirty="0">
                <a:solidFill>
                  <a:srgbClr val="000000"/>
                </a:solidFill>
                <a:latin typeface="+mn-lt"/>
              </a:rPr>
              <a:t>)</a:t>
            </a:r>
            <a:r>
              <a:rPr lang="ru-RU" sz="1600" dirty="0">
                <a:solidFill>
                  <a:srgbClr val="000000"/>
                </a:solidFill>
                <a:latin typeface="+mn-lt"/>
              </a:rPr>
              <a:t> = 3(10 + 40 + 20 + 10) = 240 мин.</a:t>
            </a:r>
            <a:endParaRPr lang="ru-RU" sz="1600" dirty="0">
              <a:latin typeface="+mn-lt"/>
            </a:endParaRPr>
          </a:p>
          <a:p>
            <a:pPr eaLnBrk="0" hangingPunct="0">
              <a:defRPr/>
            </a:pPr>
            <a:r>
              <a:rPr lang="ru-RU" sz="1600" dirty="0">
                <a:solidFill>
                  <a:srgbClr val="000000"/>
                </a:solidFill>
                <a:latin typeface="+mn-lt"/>
              </a:rPr>
              <a:t>Так как ряд операций может выполняться не на одном, а на нескольких рабочих местах, длительность производственного цикла при последовательном движении в общем случае имеет вид</a:t>
            </a:r>
            <a:endParaRPr lang="ru-RU" sz="1600" dirty="0">
              <a:latin typeface="+mn-lt"/>
            </a:endParaRPr>
          </a:p>
          <a:p>
            <a:pPr eaLnBrk="0" hangingPunct="0">
              <a:defRPr/>
            </a:pPr>
            <a:r>
              <a:rPr lang="ru-RU" sz="1600" dirty="0">
                <a:solidFill>
                  <a:srgbClr val="000000"/>
                </a:solidFill>
                <a:latin typeface="+mn-lt"/>
              </a:rPr>
              <a:t>                                           </a:t>
            </a:r>
            <a:endParaRPr lang="ru-RU" sz="1600" dirty="0">
              <a:latin typeface="+mn-lt"/>
            </a:endParaRPr>
          </a:p>
          <a:p>
            <a:pPr eaLnBrk="0" hangingPunct="0">
              <a:defRPr/>
            </a:pPr>
            <a:r>
              <a:rPr lang="ru-RU" sz="1600" dirty="0">
                <a:solidFill>
                  <a:srgbClr val="000000"/>
                </a:solidFill>
                <a:latin typeface="+mn-lt"/>
              </a:rPr>
              <a:t>где    </a:t>
            </a:r>
            <a:r>
              <a:rPr lang="en-GB" sz="1600" dirty="0" smtClean="0">
                <a:solidFill>
                  <a:srgbClr val="000000"/>
                </a:solidFill>
              </a:rPr>
              <a:t>C</a:t>
            </a:r>
            <a:r>
              <a:rPr lang="ru-RU" sz="1600" dirty="0">
                <a:solidFill>
                  <a:srgbClr val="000000"/>
                </a:solidFill>
                <a:latin typeface="+mn-lt"/>
              </a:rPr>
              <a:t>   , — число рабочих мест</a:t>
            </a:r>
            <a:r>
              <a:rPr lang="ru-RU" sz="1600" dirty="0" smtClean="0">
                <a:solidFill>
                  <a:srgbClr val="000000"/>
                </a:solidFill>
                <a:latin typeface="+mn-lt"/>
              </a:rPr>
              <a:t>.</a:t>
            </a:r>
            <a:endParaRPr lang="en-GB" sz="1600" dirty="0" smtClean="0">
              <a:solidFill>
                <a:srgbClr val="000000"/>
              </a:solidFill>
              <a:latin typeface="+mn-lt"/>
            </a:endParaRPr>
          </a:p>
          <a:p>
            <a:pPr eaLnBrk="0" hangingPunct="0">
              <a:defRPr/>
            </a:pPr>
            <a:endParaRPr lang="ru-RU" sz="1600" dirty="0">
              <a:latin typeface="+mn-lt"/>
            </a:endParaRPr>
          </a:p>
          <a:p>
            <a:pPr eaLnBrk="0" hangingPunct="0">
              <a:defRPr/>
            </a:pPr>
            <a:endParaRPr lang="ru-RU" sz="1600" dirty="0">
              <a:solidFill>
                <a:srgbClr val="000000"/>
              </a:solidFill>
              <a:latin typeface="+mn-lt"/>
            </a:endParaRPr>
          </a:p>
        </p:txBody>
      </p:sp>
      <p:pic>
        <p:nvPicPr>
          <p:cNvPr id="21508" name="Picture 10" descr="http://chart.apis.google.com/chart?cht=tx&amp;chl=t_1"/>
          <p:cNvPicPr>
            <a:picLocks noChangeAspect="1" noChangeArrowheads="1"/>
          </p:cNvPicPr>
          <p:nvPr/>
        </p:nvPicPr>
        <p:blipFill>
          <a:blip r:embed="rId2"/>
          <a:srcRect/>
          <a:stretch>
            <a:fillRect/>
          </a:stretch>
        </p:blipFill>
        <p:spPr bwMode="auto">
          <a:xfrm>
            <a:off x="10264775" y="-839788"/>
            <a:ext cx="133350" cy="161925"/>
          </a:xfrm>
          <a:prstGeom prst="rect">
            <a:avLst/>
          </a:prstGeom>
          <a:noFill/>
          <a:ln w="9525">
            <a:noFill/>
            <a:miter lim="800000"/>
            <a:headEnd/>
            <a:tailEnd/>
          </a:ln>
        </p:spPr>
      </p:pic>
      <p:pic>
        <p:nvPicPr>
          <p:cNvPr id="21509" name="Picture 11" descr="http://chart.apis.google.com/chart?cht=tx&amp;chl=t_2"/>
          <p:cNvPicPr>
            <a:picLocks noChangeAspect="1" noChangeArrowheads="1"/>
          </p:cNvPicPr>
          <p:nvPr/>
        </p:nvPicPr>
        <p:blipFill>
          <a:blip r:embed="rId3"/>
          <a:srcRect/>
          <a:stretch>
            <a:fillRect/>
          </a:stretch>
        </p:blipFill>
        <p:spPr bwMode="auto">
          <a:xfrm>
            <a:off x="10826750" y="-839788"/>
            <a:ext cx="142875" cy="161925"/>
          </a:xfrm>
          <a:prstGeom prst="rect">
            <a:avLst/>
          </a:prstGeom>
          <a:noFill/>
          <a:ln w="9525">
            <a:noFill/>
            <a:miter lim="800000"/>
            <a:headEnd/>
            <a:tailEnd/>
          </a:ln>
        </p:spPr>
      </p:pic>
      <p:pic>
        <p:nvPicPr>
          <p:cNvPr id="21510" name="Picture 12" descr="http://chart.apis.google.com/chart?cht=tx&amp;chl=t_3"/>
          <p:cNvPicPr>
            <a:picLocks noChangeAspect="1" noChangeArrowheads="1"/>
          </p:cNvPicPr>
          <p:nvPr/>
        </p:nvPicPr>
        <p:blipFill>
          <a:blip r:embed="rId4"/>
          <a:srcRect/>
          <a:stretch>
            <a:fillRect/>
          </a:stretch>
        </p:blipFill>
        <p:spPr bwMode="auto">
          <a:xfrm>
            <a:off x="11388725" y="-839788"/>
            <a:ext cx="142875" cy="161925"/>
          </a:xfrm>
          <a:prstGeom prst="rect">
            <a:avLst/>
          </a:prstGeom>
          <a:noFill/>
          <a:ln w="9525">
            <a:noFill/>
            <a:miter lim="800000"/>
            <a:headEnd/>
            <a:tailEnd/>
          </a:ln>
        </p:spPr>
      </p:pic>
      <p:pic>
        <p:nvPicPr>
          <p:cNvPr id="21511" name="Picture 13" descr="http://chart.apis.google.com/chart?cht=tx&amp;chl=t_4"/>
          <p:cNvPicPr>
            <a:picLocks noChangeAspect="1" noChangeArrowheads="1"/>
          </p:cNvPicPr>
          <p:nvPr/>
        </p:nvPicPr>
        <p:blipFill>
          <a:blip r:embed="rId5"/>
          <a:srcRect/>
          <a:stretch>
            <a:fillRect/>
          </a:stretch>
        </p:blipFill>
        <p:spPr bwMode="auto">
          <a:xfrm>
            <a:off x="11995150" y="-839788"/>
            <a:ext cx="142875" cy="161925"/>
          </a:xfrm>
          <a:prstGeom prst="rect">
            <a:avLst/>
          </a:prstGeom>
          <a:noFill/>
          <a:ln w="9525">
            <a:noFill/>
            <a:miter lim="800000"/>
            <a:headEnd/>
            <a:tailEnd/>
          </a:ln>
        </p:spPr>
      </p:pic>
      <p:pic>
        <p:nvPicPr>
          <p:cNvPr id="21512" name="Picture 14" descr="https://www.grandars.ru/images/1/review/id/2689/80920cf3f0.jpg"/>
          <p:cNvPicPr>
            <a:picLocks noChangeAspect="1" noChangeArrowheads="1"/>
          </p:cNvPicPr>
          <p:nvPr/>
        </p:nvPicPr>
        <p:blipFill>
          <a:blip r:embed="rId6"/>
          <a:srcRect/>
          <a:stretch>
            <a:fillRect/>
          </a:stretch>
        </p:blipFill>
        <p:spPr bwMode="auto">
          <a:xfrm>
            <a:off x="4343400" y="4572000"/>
            <a:ext cx="1590675" cy="533400"/>
          </a:xfrm>
          <a:prstGeom prst="rect">
            <a:avLst/>
          </a:prstGeom>
          <a:noFill/>
          <a:ln w="9525">
            <a:noFill/>
            <a:miter lim="800000"/>
            <a:headEnd/>
            <a:tailEnd/>
          </a:ln>
        </p:spPr>
      </p:pic>
      <p:sp>
        <p:nvSpPr>
          <p:cNvPr id="11" name="Прямоугольник 10"/>
          <p:cNvSpPr/>
          <p:nvPr/>
        </p:nvSpPr>
        <p:spPr>
          <a:xfrm>
            <a:off x="152400" y="228600"/>
            <a:ext cx="8763000" cy="2554545"/>
          </a:xfrm>
          <a:prstGeom prst="rect">
            <a:avLst/>
          </a:prstGeom>
        </p:spPr>
        <p:txBody>
          <a:bodyPr wrap="square">
            <a:spAutoFit/>
          </a:bodyPr>
          <a:lstStyle/>
          <a:p>
            <a:r>
              <a:rPr lang="en-US" sz="2000" dirty="0" smtClean="0"/>
              <a:t>When calculating the duration of the production cycle, it is necessary to take into account the peculiarities of the movement of the subject of labor in the operations that exist at the enterprise.</a:t>
            </a:r>
          </a:p>
          <a:p>
            <a:r>
              <a:rPr lang="en-US" sz="2000" b="1" dirty="0" smtClean="0">
                <a:solidFill>
                  <a:srgbClr val="FF0000"/>
                </a:solidFill>
              </a:rPr>
              <a:t>There are three types of movement of the subject of labor in operations: sequential, parallel, parallel-sequential.</a:t>
            </a:r>
          </a:p>
          <a:p>
            <a:r>
              <a:rPr lang="en-GB" sz="2000" b="1" dirty="0" smtClean="0">
                <a:solidFill>
                  <a:srgbClr val="FF0000"/>
                </a:solidFill>
              </a:rPr>
              <a:t>The </a:t>
            </a:r>
            <a:r>
              <a:rPr lang="en-US" sz="2000" b="1" dirty="0" smtClean="0">
                <a:solidFill>
                  <a:srgbClr val="FF0000"/>
                </a:solidFill>
              </a:rPr>
              <a:t>sequential movement</a:t>
            </a:r>
            <a:r>
              <a:rPr lang="en-US" sz="2000" dirty="0" smtClean="0"/>
              <a:t>:  </a:t>
            </a:r>
            <a:r>
              <a:rPr lang="en-US" sz="2000" dirty="0" smtClean="0"/>
              <a:t>the processing of a batch of objects of labor of the same name at each subsequent operation begins only when the entire batch has been processed at the previous operation.</a:t>
            </a:r>
            <a:endParaRPr lang="ru-RU" sz="2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1" name="Picture 2" descr="https://www.grandars.ru/images/1/review/id/2689/f1cb758d4b.jpg"/>
          <p:cNvPicPr>
            <a:picLocks noChangeAspect="1" noChangeArrowheads="1"/>
          </p:cNvPicPr>
          <p:nvPr/>
        </p:nvPicPr>
        <p:blipFill>
          <a:blip r:embed="rId2"/>
          <a:srcRect/>
          <a:stretch>
            <a:fillRect/>
          </a:stretch>
        </p:blipFill>
        <p:spPr bwMode="auto">
          <a:xfrm>
            <a:off x="5929313" y="5357813"/>
            <a:ext cx="2238375" cy="533400"/>
          </a:xfrm>
          <a:prstGeom prst="rect">
            <a:avLst/>
          </a:prstGeom>
          <a:noFill/>
          <a:ln w="9525">
            <a:noFill/>
            <a:miter lim="800000"/>
            <a:headEnd/>
            <a:tailEnd/>
          </a:ln>
        </p:spPr>
      </p:pic>
      <p:sp>
        <p:nvSpPr>
          <p:cNvPr id="4" name="Прямоугольник 3"/>
          <p:cNvSpPr/>
          <p:nvPr/>
        </p:nvSpPr>
        <p:spPr>
          <a:xfrm>
            <a:off x="457200" y="0"/>
            <a:ext cx="8458200" cy="2308324"/>
          </a:xfrm>
          <a:prstGeom prst="rect">
            <a:avLst/>
          </a:prstGeom>
        </p:spPr>
        <p:txBody>
          <a:bodyPr wrap="square">
            <a:spAutoFit/>
          </a:bodyPr>
          <a:lstStyle/>
          <a:p>
            <a:r>
              <a:rPr lang="en-US" b="1" i="1" dirty="0" smtClean="0">
                <a:solidFill>
                  <a:srgbClr val="FF0000"/>
                </a:solidFill>
              </a:rPr>
              <a:t>Parallel </a:t>
            </a:r>
            <a:r>
              <a:rPr lang="en-US" b="1" i="1" dirty="0" smtClean="0">
                <a:solidFill>
                  <a:srgbClr val="FF0000"/>
                </a:solidFill>
              </a:rPr>
              <a:t>movement</a:t>
            </a:r>
            <a:r>
              <a:rPr lang="en-GB" b="1" i="1" dirty="0" smtClean="0">
                <a:solidFill>
                  <a:srgbClr val="FF0000"/>
                </a:solidFill>
              </a:rPr>
              <a:t>:</a:t>
            </a:r>
            <a:r>
              <a:rPr lang="en-US" dirty="0" smtClean="0"/>
              <a:t> </a:t>
            </a:r>
            <a:r>
              <a:rPr lang="en-US" dirty="0" smtClean="0"/>
              <a:t>the transfer of objects of labor to a subsequent operation is carried out individually or by a transport batch immediately after processing at the previous operation:</a:t>
            </a:r>
          </a:p>
          <a:p>
            <a:r>
              <a:rPr lang="en-US" dirty="0" smtClean="0"/>
              <a:t> </a:t>
            </a:r>
            <a:r>
              <a:rPr lang="en-US" dirty="0" smtClean="0"/>
              <a:t> </a:t>
            </a:r>
            <a:endParaRPr lang="en-US" dirty="0" smtClean="0"/>
          </a:p>
          <a:p>
            <a:r>
              <a:rPr lang="en-US" dirty="0" smtClean="0"/>
              <a:t>where p is the size of the transport batch, </a:t>
            </a:r>
            <a:r>
              <a:rPr lang="en-US" dirty="0" err="1" smtClean="0"/>
              <a:t>pcs</a:t>
            </a:r>
            <a:r>
              <a:rPr lang="en-US" dirty="0" smtClean="0"/>
              <a:t>;</a:t>
            </a:r>
          </a:p>
          <a:p>
            <a:r>
              <a:rPr lang="en-US" dirty="0" smtClean="0"/>
              <a:t> </a:t>
            </a:r>
            <a:r>
              <a:rPr lang="en-US" dirty="0" err="1" smtClean="0"/>
              <a:t>tmах</a:t>
            </a:r>
            <a:r>
              <a:rPr lang="en-US" dirty="0" smtClean="0"/>
              <a:t> - time of execution of the longest operation, min; </a:t>
            </a:r>
            <a:endParaRPr lang="en-US" dirty="0" smtClean="0"/>
          </a:p>
          <a:p>
            <a:r>
              <a:rPr lang="en-US" dirty="0" err="1" smtClean="0"/>
              <a:t>Сmax</a:t>
            </a:r>
            <a:r>
              <a:rPr lang="en-US" dirty="0" smtClean="0"/>
              <a:t> </a:t>
            </a:r>
            <a:r>
              <a:rPr lang="en-US" dirty="0" smtClean="0"/>
              <a:t>- the number of jobs in the longest operation. For the above example: p = 1.</a:t>
            </a:r>
          </a:p>
          <a:p>
            <a:r>
              <a:rPr lang="en-US" dirty="0" smtClean="0"/>
              <a:t>TC (steam) = (10 + 40 + 20 + 10) + (3 - 1) 40 = 160 min.</a:t>
            </a:r>
            <a:endParaRPr lang="ru-RU" dirty="0"/>
          </a:p>
        </p:txBody>
      </p:sp>
      <p:pic>
        <p:nvPicPr>
          <p:cNvPr id="5" name="Picture 16" descr="https://www.grandars.ru/images/1/review/id/2689/045c717f95.jpg"/>
          <p:cNvPicPr>
            <a:picLocks noChangeAspect="1" noChangeArrowheads="1"/>
          </p:cNvPicPr>
          <p:nvPr/>
        </p:nvPicPr>
        <p:blipFill>
          <a:blip r:embed="rId3"/>
          <a:srcRect/>
          <a:stretch>
            <a:fillRect/>
          </a:stretch>
        </p:blipFill>
        <p:spPr bwMode="auto">
          <a:xfrm>
            <a:off x="3200400" y="609600"/>
            <a:ext cx="3114675" cy="485775"/>
          </a:xfrm>
          <a:prstGeom prst="rect">
            <a:avLst/>
          </a:prstGeom>
          <a:noFill/>
          <a:ln w="9525">
            <a:noFill/>
            <a:miter lim="800000"/>
            <a:headEnd/>
            <a:tailEnd/>
          </a:ln>
        </p:spPr>
      </p:pic>
      <p:sp>
        <p:nvSpPr>
          <p:cNvPr id="6" name="Прямоугольник 5"/>
          <p:cNvSpPr/>
          <p:nvPr/>
        </p:nvSpPr>
        <p:spPr>
          <a:xfrm>
            <a:off x="304800" y="2895600"/>
            <a:ext cx="8382000" cy="3416320"/>
          </a:xfrm>
          <a:prstGeom prst="rect">
            <a:avLst/>
          </a:prstGeom>
        </p:spPr>
        <p:txBody>
          <a:bodyPr wrap="square">
            <a:spAutoFit/>
          </a:bodyPr>
          <a:lstStyle/>
          <a:p>
            <a:r>
              <a:rPr lang="en-US" b="1" dirty="0" smtClean="0">
                <a:solidFill>
                  <a:srgbClr val="FF0000"/>
                </a:solidFill>
              </a:rPr>
              <a:t>Parallel-sequential movement</a:t>
            </a:r>
            <a:r>
              <a:rPr lang="en-US" dirty="0" smtClean="0"/>
              <a:t>: </a:t>
            </a:r>
            <a:r>
              <a:rPr lang="en-US" dirty="0" smtClean="0"/>
              <a:t>objects of labor are transferred to the next operation as they are processed on the previous piece or in a transport batch, while the execution time of adjacent operations is partially combined in such a way that the batch of products is processed at each operation without interruption.</a:t>
            </a:r>
          </a:p>
          <a:p>
            <a:r>
              <a:rPr lang="en-US" dirty="0" smtClean="0"/>
              <a:t>The duration of the production cycle can be defined as the difference between the cycle duration for the sequential type of movement and the total time savings compared to the sequential type of movement, due to the partial overlap of the execution time of each pair of adjacent operations:</a:t>
            </a:r>
          </a:p>
          <a:p>
            <a:r>
              <a:rPr lang="en-US" dirty="0" smtClean="0"/>
              <a:t>  </a:t>
            </a:r>
          </a:p>
          <a:p>
            <a:r>
              <a:rPr lang="en-US" dirty="0" smtClean="0"/>
              <a:t>For example 8.1: p = 1.</a:t>
            </a:r>
          </a:p>
          <a:p>
            <a:r>
              <a:rPr lang="en-US" dirty="0" smtClean="0"/>
              <a:t>240 - (3 - 1) (10 + 20 + 10) = 160 min.</a:t>
            </a:r>
            <a:endParaRPr lang="ru-RU"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9.7|5.4|16.8|11.4"/>
</p:tagLst>
</file>

<file path=ppt/tags/tag2.xml><?xml version="1.0" encoding="utf-8"?>
<p:tagLst xmlns:a="http://schemas.openxmlformats.org/drawingml/2006/main" xmlns:r="http://schemas.openxmlformats.org/officeDocument/2006/relationships" xmlns:p="http://schemas.openxmlformats.org/presentationml/2006/main">
  <p:tag name="TIMING" val="|2.8|7.5|47.1"/>
</p:tagLst>
</file>

<file path=ppt/tags/tag3.xml><?xml version="1.0" encoding="utf-8"?>
<p:tagLst xmlns:a="http://schemas.openxmlformats.org/drawingml/2006/main" xmlns:r="http://schemas.openxmlformats.org/officeDocument/2006/relationships" xmlns:p="http://schemas.openxmlformats.org/presentationml/2006/main">
  <p:tag name="TIMING" val="|3.7"/>
</p:tagLst>
</file>

<file path=ppt/tags/tag4.xml><?xml version="1.0" encoding="utf-8"?>
<p:tagLst xmlns:a="http://schemas.openxmlformats.org/drawingml/2006/main" xmlns:r="http://schemas.openxmlformats.org/officeDocument/2006/relationships" xmlns:p="http://schemas.openxmlformats.org/presentationml/2006/main">
  <p:tag name="TIMING" val="|2.4|15|14.7"/>
</p:tagLst>
</file>

<file path=ppt/tags/tag5.xml><?xml version="1.0" encoding="utf-8"?>
<p:tagLst xmlns:a="http://schemas.openxmlformats.org/drawingml/2006/main" xmlns:r="http://schemas.openxmlformats.org/officeDocument/2006/relationships" xmlns:p="http://schemas.openxmlformats.org/presentationml/2006/main">
  <p:tag name="TIMING" val="|4.1|26.5|44.7|6.4"/>
</p:tagLst>
</file>

<file path=ppt/tags/tag6.xml><?xml version="1.0" encoding="utf-8"?>
<p:tagLst xmlns:a="http://schemas.openxmlformats.org/drawingml/2006/main" xmlns:r="http://schemas.openxmlformats.org/officeDocument/2006/relationships" xmlns:p="http://schemas.openxmlformats.org/presentationml/2006/main">
  <p:tag name="TIMING" val="|4.1|26.5|44.7|6.4"/>
</p:tagLst>
</file>

<file path=ppt/tags/tag7.xml><?xml version="1.0" encoding="utf-8"?>
<p:tagLst xmlns:a="http://schemas.openxmlformats.org/drawingml/2006/main" xmlns:r="http://schemas.openxmlformats.org/officeDocument/2006/relationships" xmlns:p="http://schemas.openxmlformats.org/presentationml/2006/main">
  <p:tag name="TIMING" val="|4.1|26.5|44.7|6.4"/>
</p:tagLst>
</file>

<file path=ppt/tags/tag8.xml><?xml version="1.0" encoding="utf-8"?>
<p:tagLst xmlns:a="http://schemas.openxmlformats.org/drawingml/2006/main" xmlns:r="http://schemas.openxmlformats.org/officeDocument/2006/relationships" xmlns:p="http://schemas.openxmlformats.org/presentationml/2006/main">
  <p:tag name="TIMING" val="|4.1|26.5|44.7|6.4"/>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лнцестояние">
  <a:themeElements>
    <a:clrScheme name="Солнцестояние">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Солнцестояние">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Солнцестояние">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347</TotalTime>
  <Words>1262</Words>
  <PresentationFormat>Экран (4:3)</PresentationFormat>
  <Paragraphs>147</Paragraphs>
  <Slides>16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16</vt:i4>
      </vt:variant>
    </vt:vector>
  </HeadingPairs>
  <TitlesOfParts>
    <vt:vector size="17" baseType="lpstr">
      <vt:lpstr>Солнцестояние</vt:lpstr>
      <vt:lpstr>Topic 3. Manufacturing process: principles of organization</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Topic 3. Manufacturing process: principles of organization</dc:title>
  <dc:creator>Алия Кабдулшарипова</dc:creator>
  <cp:lastModifiedBy>User</cp:lastModifiedBy>
  <cp:revision>4</cp:revision>
  <dcterms:created xsi:type="dcterms:W3CDTF">2021-08-31T08:03:19Z</dcterms:created>
  <dcterms:modified xsi:type="dcterms:W3CDTF">2021-08-31T17:10:54Z</dcterms:modified>
</cp:coreProperties>
</file>